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ormorant Garamond Bold" charset="1" panose="00000800000000000000"/>
      <p:regular r:id="rId17"/>
    </p:embeddedFont>
    <p:embeddedFont>
      <p:font typeface="Overpass Light" charset="1" panose="00000400000000000000"/>
      <p:regular r:id="rId18"/>
    </p:embeddedFont>
    <p:embeddedFont>
      <p:font typeface="Open Sans Bold" charset="1" panose="020B0806030504020204"/>
      <p:regular r:id="rId19"/>
    </p:embeddedFont>
    <p:embeddedFont>
      <p:font typeface="Open Sans" charset="1" panose="020B0606030504020204"/>
      <p:regular r:id="rId20"/>
    </p:embeddedFont>
    <p:embeddedFont>
      <p:font typeface="Overpass Light Bold" charset="1" panose="00000500000000000000"/>
      <p:regular r:id="rId21"/>
    </p:embeddedFont>
    <p:embeddedFont>
      <p:font typeface="Fredoka" charset="1" panose="02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 Id="rId6" Target="../media/image32.png" Type="http://schemas.openxmlformats.org/officeDocument/2006/relationships/image"/><Relationship Id="rId7" Target="../media/image33.svg" Type="http://schemas.openxmlformats.org/officeDocument/2006/relationships/image"/><Relationship Id="rId8" Target="../media/image34.png" Type="http://schemas.openxmlformats.org/officeDocument/2006/relationships/image"/><Relationship Id="rId9" Target="../media/image3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 Id="rId9"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0.pn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2" Target="../media/image16.png" Type="http://schemas.openxmlformats.org/officeDocument/2006/relationships/image"/><Relationship Id="rId3" Target="../media/image17.png" Type="http://schemas.openxmlformats.org/officeDocument/2006/relationships/image"/><Relationship Id="rId4" Target="../media/image13.png" Type="http://schemas.openxmlformats.org/officeDocument/2006/relationships/image"/><Relationship Id="rId5" Target="../media/image9.pn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2.pn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0.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5400000">
            <a:off x="16672463" y="5034406"/>
            <a:ext cx="955485" cy="218188"/>
            <a:chOff x="0" y="0"/>
            <a:chExt cx="1273980" cy="290918"/>
          </a:xfrm>
        </p:grpSpPr>
        <p:grpSp>
          <p:nvGrpSpPr>
            <p:cNvPr name="Group 3" id="3"/>
            <p:cNvGrpSpPr>
              <a:grpSpLocks noChangeAspect="true"/>
            </p:cNvGrpSpPr>
            <p:nvPr/>
          </p:nvGrpSpPr>
          <p:grpSpPr>
            <a:xfrm rot="0">
              <a:off x="983062" y="0"/>
              <a:ext cx="290918" cy="290918"/>
              <a:chOff x="0" y="0"/>
              <a:chExt cx="1708150" cy="1708150"/>
            </a:xfrm>
          </p:grpSpPr>
          <p:sp>
            <p:nvSpPr>
              <p:cNvPr name="Freeform 4" id="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5" id="5"/>
            <p:cNvGrpSpPr>
              <a:grpSpLocks noChangeAspect="true"/>
            </p:cNvGrpSpPr>
            <p:nvPr/>
          </p:nvGrpSpPr>
          <p:grpSpPr>
            <a:xfrm rot="0">
              <a:off x="489944"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p:nvPr/>
          </p:nvGrpSpPr>
          <p:grpSpPr>
            <a:xfrm rot="0">
              <a:off x="0" y="1587"/>
              <a:ext cx="287744" cy="28774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grpSp>
        <p:nvGrpSpPr>
          <p:cNvPr name="Group 9" id="9"/>
          <p:cNvGrpSpPr/>
          <p:nvPr/>
        </p:nvGrpSpPr>
        <p:grpSpPr>
          <a:xfrm rot="0">
            <a:off x="1028700" y="1028700"/>
            <a:ext cx="907930" cy="90793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1A1B18"/>
                  </a:solidFill>
                  <a:ea typeface="Cormorant Garamond Bold"/>
                </a:rPr>
                <a:t>🔒</a:t>
              </a:r>
            </a:p>
          </p:txBody>
        </p:sp>
      </p:grpSp>
      <p:sp>
        <p:nvSpPr>
          <p:cNvPr name="AutoShape 12" id="12"/>
          <p:cNvSpPr/>
          <p:nvPr/>
        </p:nvSpPr>
        <p:spPr>
          <a:xfrm rot="0">
            <a:off x="1028700" y="8820131"/>
            <a:ext cx="16230600" cy="0"/>
          </a:xfrm>
          <a:prstGeom prst="line">
            <a:avLst/>
          </a:prstGeom>
          <a:ln cap="flat" w="28575">
            <a:solidFill>
              <a:srgbClr val="CDA63C"/>
            </a:solidFill>
            <a:prstDash val="solid"/>
            <a:headEnd type="none" len="sm" w="sm"/>
            <a:tailEnd type="none" len="sm" w="sm"/>
          </a:ln>
        </p:spPr>
      </p:sp>
      <p:sp>
        <p:nvSpPr>
          <p:cNvPr name="Freeform 13" id="13"/>
          <p:cNvSpPr/>
          <p:nvPr/>
        </p:nvSpPr>
        <p:spPr>
          <a:xfrm flipH="false" flipV="false" rot="0">
            <a:off x="14614518" y="1028700"/>
            <a:ext cx="2644782" cy="863653"/>
          </a:xfrm>
          <a:custGeom>
            <a:avLst/>
            <a:gdLst/>
            <a:ahLst/>
            <a:cxnLst/>
            <a:rect r="r" b="b" t="t" l="l"/>
            <a:pathLst>
              <a:path h="863653" w="2644782">
                <a:moveTo>
                  <a:pt x="0" y="0"/>
                </a:moveTo>
                <a:lnTo>
                  <a:pt x="2644782" y="0"/>
                </a:lnTo>
                <a:lnTo>
                  <a:pt x="2644782" y="863653"/>
                </a:lnTo>
                <a:lnTo>
                  <a:pt x="0" y="863653"/>
                </a:lnTo>
                <a:lnTo>
                  <a:pt x="0" y="0"/>
                </a:lnTo>
                <a:close/>
              </a:path>
            </a:pathLst>
          </a:custGeom>
          <a:blipFill>
            <a:blip r:embed="rId2"/>
            <a:stretch>
              <a:fillRect l="0" t="0" r="0" b="0"/>
            </a:stretch>
          </a:blipFill>
        </p:spPr>
      </p:sp>
      <p:sp>
        <p:nvSpPr>
          <p:cNvPr name="TextBox 14" id="14"/>
          <p:cNvSpPr txBox="true"/>
          <p:nvPr/>
        </p:nvSpPr>
        <p:spPr>
          <a:xfrm rot="0">
            <a:off x="2727927" y="4086394"/>
            <a:ext cx="12832147" cy="1339702"/>
          </a:xfrm>
          <a:prstGeom prst="rect">
            <a:avLst/>
          </a:prstGeom>
        </p:spPr>
        <p:txBody>
          <a:bodyPr anchor="t" rtlCol="false" tIns="0" lIns="0" bIns="0" rIns="0">
            <a:spAutoFit/>
          </a:bodyPr>
          <a:lstStyle/>
          <a:p>
            <a:pPr algn="l">
              <a:lnSpc>
                <a:spcPts val="10000"/>
              </a:lnSpc>
            </a:pPr>
            <a:r>
              <a:rPr lang="en-US" sz="10000">
                <a:solidFill>
                  <a:srgbClr val="1A1B18"/>
                </a:solidFill>
                <a:latin typeface="Cormorant Garamond Bold"/>
              </a:rPr>
              <a:t>Smart Door Lock System</a:t>
            </a:r>
          </a:p>
        </p:txBody>
      </p:sp>
      <p:sp>
        <p:nvSpPr>
          <p:cNvPr name="TextBox 15" id="15"/>
          <p:cNvSpPr txBox="true"/>
          <p:nvPr/>
        </p:nvSpPr>
        <p:spPr>
          <a:xfrm rot="0">
            <a:off x="1028700" y="9044825"/>
            <a:ext cx="9797483" cy="491947"/>
          </a:xfrm>
          <a:prstGeom prst="rect">
            <a:avLst/>
          </a:prstGeom>
        </p:spPr>
        <p:txBody>
          <a:bodyPr anchor="t" rtlCol="false" tIns="0" lIns="0" bIns="0" rIns="0">
            <a:spAutoFit/>
          </a:bodyPr>
          <a:lstStyle/>
          <a:p>
            <a:pPr algn="l">
              <a:lnSpc>
                <a:spcPts val="3500"/>
              </a:lnSpc>
              <a:spcBef>
                <a:spcPct val="0"/>
              </a:spcBef>
            </a:pPr>
            <a:r>
              <a:rPr lang="en-US" sz="2500">
                <a:solidFill>
                  <a:srgbClr val="1A1B18"/>
                </a:solidFill>
                <a:latin typeface="Overpass Light"/>
              </a:rPr>
              <a:t>Presentation by Matthew Nathan Wijaya</a:t>
            </a:r>
          </a:p>
        </p:txBody>
      </p:sp>
      <p:sp>
        <p:nvSpPr>
          <p:cNvPr name="TextBox 16" id="16"/>
          <p:cNvSpPr txBox="true"/>
          <p:nvPr/>
        </p:nvSpPr>
        <p:spPr>
          <a:xfrm rot="0">
            <a:off x="11969692" y="9167132"/>
            <a:ext cx="5289608" cy="295029"/>
          </a:xfrm>
          <a:prstGeom prst="rect">
            <a:avLst/>
          </a:prstGeom>
        </p:spPr>
        <p:txBody>
          <a:bodyPr anchor="t" rtlCol="false" tIns="0" lIns="0" bIns="0" rIns="0">
            <a:spAutoFit/>
          </a:bodyPr>
          <a:lstStyle/>
          <a:p>
            <a:pPr algn="r">
              <a:lnSpc>
                <a:spcPts val="2100"/>
              </a:lnSpc>
              <a:spcBef>
                <a:spcPct val="0"/>
              </a:spcBef>
            </a:pPr>
            <a:r>
              <a:rPr lang="en-US" sz="1500" spc="45">
                <a:solidFill>
                  <a:srgbClr val="1A1B18"/>
                </a:solidFill>
                <a:latin typeface="Overpass Light"/>
              </a:rPr>
              <a:t>SMART DOOR LOCK SYSTEM</a:t>
            </a:r>
            <a:r>
              <a:rPr lang="en-US" sz="1500" spc="45">
                <a:solidFill>
                  <a:srgbClr val="1A1B18"/>
                </a:solidFill>
                <a:latin typeface="Overpass Light"/>
              </a:rPr>
              <a:t> | IOT ARCHITECTURE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07930" cy="9079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IX</a:t>
              </a:r>
            </a:p>
          </p:txBody>
        </p:sp>
      </p:grpSp>
      <p:sp>
        <p:nvSpPr>
          <p:cNvPr name="TextBox 5" id="5"/>
          <p:cNvSpPr txBox="true"/>
          <p:nvPr/>
        </p:nvSpPr>
        <p:spPr>
          <a:xfrm rot="0">
            <a:off x="1094105" y="3846583"/>
            <a:ext cx="5904736" cy="2679560"/>
          </a:xfrm>
          <a:prstGeom prst="rect">
            <a:avLst/>
          </a:prstGeom>
        </p:spPr>
        <p:txBody>
          <a:bodyPr anchor="t" rtlCol="false" tIns="0" lIns="0" bIns="0" rIns="0">
            <a:spAutoFit/>
          </a:bodyPr>
          <a:lstStyle/>
          <a:p>
            <a:pPr algn="l">
              <a:lnSpc>
                <a:spcPts val="10449"/>
              </a:lnSpc>
            </a:pPr>
            <a:r>
              <a:rPr lang="en-US" sz="9499">
                <a:solidFill>
                  <a:srgbClr val="1A1B18"/>
                </a:solidFill>
                <a:latin typeface="Cormorant Garamond Bold"/>
              </a:rPr>
              <a:t>Node-red Dashboard</a:t>
            </a:r>
          </a:p>
        </p:txBody>
      </p:sp>
      <p:sp>
        <p:nvSpPr>
          <p:cNvPr name="AutoShape 6" id="6"/>
          <p:cNvSpPr/>
          <p:nvPr/>
        </p:nvSpPr>
        <p:spPr>
          <a:xfrm rot="5400000">
            <a:off x="12116064" y="5129213"/>
            <a:ext cx="8229600" cy="0"/>
          </a:xfrm>
          <a:prstGeom prst="line">
            <a:avLst/>
          </a:prstGeom>
          <a:ln cap="flat" w="28575">
            <a:solidFill>
              <a:srgbClr val="CDA63C"/>
            </a:solidFill>
            <a:prstDash val="solid"/>
            <a:headEnd type="none" len="sm" w="sm"/>
            <a:tailEnd type="none" len="sm" w="sm"/>
          </a:ln>
        </p:spPr>
      </p:sp>
      <p:sp>
        <p:nvSpPr>
          <p:cNvPr name="Freeform 7" id="7"/>
          <p:cNvSpPr/>
          <p:nvPr/>
        </p:nvSpPr>
        <p:spPr>
          <a:xfrm flipH="false" flipV="false" rot="0">
            <a:off x="6837355" y="1850013"/>
            <a:ext cx="8998628" cy="6586974"/>
          </a:xfrm>
          <a:custGeom>
            <a:avLst/>
            <a:gdLst/>
            <a:ahLst/>
            <a:cxnLst/>
            <a:rect r="r" b="b" t="t" l="l"/>
            <a:pathLst>
              <a:path h="6586974" w="8998628">
                <a:moveTo>
                  <a:pt x="0" y="0"/>
                </a:moveTo>
                <a:lnTo>
                  <a:pt x="8998629" y="0"/>
                </a:lnTo>
                <a:lnTo>
                  <a:pt x="8998629" y="6586974"/>
                </a:lnTo>
                <a:lnTo>
                  <a:pt x="0" y="6586974"/>
                </a:lnTo>
                <a:lnTo>
                  <a:pt x="0" y="0"/>
                </a:lnTo>
                <a:close/>
              </a:path>
            </a:pathLst>
          </a:custGeom>
          <a:blipFill>
            <a:blip r:embed="rId2"/>
            <a:stretch>
              <a:fillRect l="-39926" t="-21031" r="-39676" b="-16927"/>
            </a:stretch>
          </a:blipFill>
        </p:spPr>
      </p:sp>
      <p:sp>
        <p:nvSpPr>
          <p:cNvPr name="Freeform 8" id="8"/>
          <p:cNvSpPr/>
          <p:nvPr/>
        </p:nvSpPr>
        <p:spPr>
          <a:xfrm flipH="false" flipV="false" rot="0">
            <a:off x="16421280" y="624048"/>
            <a:ext cx="1676041" cy="1738708"/>
          </a:xfrm>
          <a:custGeom>
            <a:avLst/>
            <a:gdLst/>
            <a:ahLst/>
            <a:cxnLst/>
            <a:rect r="r" b="b" t="t" l="l"/>
            <a:pathLst>
              <a:path h="1738708" w="1676041">
                <a:moveTo>
                  <a:pt x="0" y="0"/>
                </a:moveTo>
                <a:lnTo>
                  <a:pt x="1676040" y="0"/>
                </a:lnTo>
                <a:lnTo>
                  <a:pt x="1676040" y="1738707"/>
                </a:lnTo>
                <a:lnTo>
                  <a:pt x="0" y="1738707"/>
                </a:lnTo>
                <a:lnTo>
                  <a:pt x="0" y="0"/>
                </a:lnTo>
                <a:close/>
              </a:path>
            </a:pathLst>
          </a:custGeom>
          <a:blipFill>
            <a:blip r:embed="rId3"/>
            <a:stretch>
              <a:fillRect l="0" t="0" r="0" b="0"/>
            </a:stretch>
          </a:blipFill>
        </p:spPr>
      </p:sp>
      <p:sp>
        <p:nvSpPr>
          <p:cNvPr name="TextBox 9" id="9"/>
          <p:cNvSpPr txBox="true"/>
          <p:nvPr/>
        </p:nvSpPr>
        <p:spPr>
          <a:xfrm rot="-5400000">
            <a:off x="15000404" y="6932535"/>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grpSp>
        <p:nvGrpSpPr>
          <p:cNvPr name="Group 10" id="10"/>
          <p:cNvGrpSpPr/>
          <p:nvPr/>
        </p:nvGrpSpPr>
        <p:grpSpPr>
          <a:xfrm rot="0">
            <a:off x="16781557" y="2700047"/>
            <a:ext cx="955485" cy="218188"/>
            <a:chOff x="0" y="0"/>
            <a:chExt cx="1273980" cy="290918"/>
          </a:xfrm>
        </p:grpSpPr>
        <p:grpSp>
          <p:nvGrpSpPr>
            <p:cNvPr name="Group 11" id="11"/>
            <p:cNvGrpSpPr>
              <a:grpSpLocks noChangeAspect="true"/>
            </p:cNvGrpSpPr>
            <p:nvPr/>
          </p:nvGrpSpPr>
          <p:grpSpPr>
            <a:xfrm rot="0">
              <a:off x="983062" y="0"/>
              <a:ext cx="290918" cy="290918"/>
              <a:chOff x="0" y="0"/>
              <a:chExt cx="1708150" cy="1708150"/>
            </a:xfrm>
          </p:grpSpPr>
          <p:sp>
            <p:nvSpPr>
              <p:cNvPr name="Freeform 12" id="12"/>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3" id="13"/>
            <p:cNvGrpSpPr>
              <a:grpSpLocks noChangeAspect="true"/>
            </p:cNvGrpSpPr>
            <p:nvPr/>
          </p:nvGrpSpPr>
          <p:grpSpPr>
            <a:xfrm rot="0">
              <a:off x="0" y="0"/>
              <a:ext cx="290918" cy="290918"/>
              <a:chOff x="0" y="0"/>
              <a:chExt cx="1708150" cy="1708150"/>
            </a:xfrm>
          </p:grpSpPr>
          <p:sp>
            <p:nvSpPr>
              <p:cNvPr name="Freeform 14" id="1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5" id="15"/>
            <p:cNvGrpSpPr/>
            <p:nvPr/>
          </p:nvGrpSpPr>
          <p:grpSpPr>
            <a:xfrm rot="0">
              <a:off x="493118" y="1587"/>
              <a:ext cx="287744" cy="287744"/>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7" id="17"/>
          <p:cNvSpPr/>
          <p:nvPr/>
        </p:nvSpPr>
        <p:spPr>
          <a:xfrm flipH="false" flipV="false" rot="0">
            <a:off x="2012710" y="1165171"/>
            <a:ext cx="2123842" cy="656460"/>
          </a:xfrm>
          <a:custGeom>
            <a:avLst/>
            <a:gdLst/>
            <a:ahLst/>
            <a:cxnLst/>
            <a:rect r="r" b="b" t="t" l="l"/>
            <a:pathLst>
              <a:path h="656460" w="2123842">
                <a:moveTo>
                  <a:pt x="0" y="0"/>
                </a:moveTo>
                <a:lnTo>
                  <a:pt x="2123843" y="0"/>
                </a:lnTo>
                <a:lnTo>
                  <a:pt x="2123843" y="656461"/>
                </a:lnTo>
                <a:lnTo>
                  <a:pt x="0" y="656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Freeform 2" id="2"/>
          <p:cNvSpPr/>
          <p:nvPr/>
        </p:nvSpPr>
        <p:spPr>
          <a:xfrm flipH="false" flipV="false" rot="0">
            <a:off x="-984264" y="-955744"/>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08008" y="8190186"/>
            <a:ext cx="2942276" cy="2942276"/>
          </a:xfrm>
          <a:custGeom>
            <a:avLst/>
            <a:gdLst/>
            <a:ahLst/>
            <a:cxnLst/>
            <a:rect r="r" b="b" t="t" l="l"/>
            <a:pathLst>
              <a:path h="2942276" w="2942276">
                <a:moveTo>
                  <a:pt x="0" y="0"/>
                </a:moveTo>
                <a:lnTo>
                  <a:pt x="2942276" y="0"/>
                </a:lnTo>
                <a:lnTo>
                  <a:pt x="2942276" y="2942276"/>
                </a:lnTo>
                <a:lnTo>
                  <a:pt x="0" y="29422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6874" y="925830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68631" y="3745260"/>
            <a:ext cx="14950738" cy="1792019"/>
          </a:xfrm>
          <a:prstGeom prst="rect">
            <a:avLst/>
          </a:prstGeom>
        </p:spPr>
        <p:txBody>
          <a:bodyPr anchor="t" rtlCol="false" tIns="0" lIns="0" bIns="0" rIns="0">
            <a:spAutoFit/>
          </a:bodyPr>
          <a:lstStyle/>
          <a:p>
            <a:pPr algn="ctr">
              <a:lnSpc>
                <a:spcPts val="14620"/>
              </a:lnSpc>
            </a:pPr>
            <a:r>
              <a:rPr lang="en-US" sz="10443">
                <a:solidFill>
                  <a:srgbClr val="5CE1E6"/>
                </a:solidFill>
                <a:latin typeface="Fredoka Bold"/>
              </a:rPr>
              <a:t>THANK YOU</a:t>
            </a:r>
          </a:p>
        </p:txBody>
      </p:sp>
      <p:sp>
        <p:nvSpPr>
          <p:cNvPr name="Freeform 6" id="6"/>
          <p:cNvSpPr/>
          <p:nvPr/>
        </p:nvSpPr>
        <p:spPr>
          <a:xfrm flipH="false" flipV="false" rot="0">
            <a:off x="15788180" y="187164"/>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5400000">
            <a:off x="-1948833" y="5129213"/>
            <a:ext cx="8229600" cy="0"/>
          </a:xfrm>
          <a:prstGeom prst="line">
            <a:avLst/>
          </a:prstGeom>
          <a:ln cap="flat" w="28575">
            <a:solidFill>
              <a:srgbClr val="CDA63C"/>
            </a:solidFill>
            <a:prstDash val="solid"/>
            <a:headEnd type="none" len="sm" w="sm"/>
            <a:tailEnd type="none" len="sm" w="sm"/>
          </a:ln>
        </p:spPr>
      </p:sp>
      <p:sp>
        <p:nvSpPr>
          <p:cNvPr name="Freeform 3" id="3"/>
          <p:cNvSpPr/>
          <p:nvPr/>
        </p:nvSpPr>
        <p:spPr>
          <a:xfrm flipH="false" flipV="false" rot="0">
            <a:off x="190680" y="462562"/>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2"/>
            <a:stretch>
              <a:fillRect l="0" t="0" r="0" b="0"/>
            </a:stretch>
          </a:blipFill>
        </p:spPr>
      </p:sp>
      <p:sp>
        <p:nvSpPr>
          <p:cNvPr name="Freeform 4" id="4"/>
          <p:cNvSpPr/>
          <p:nvPr/>
        </p:nvSpPr>
        <p:spPr>
          <a:xfrm flipH="false" flipV="false" rot="0">
            <a:off x="13500016" y="7419579"/>
            <a:ext cx="4443182" cy="2499290"/>
          </a:xfrm>
          <a:custGeom>
            <a:avLst/>
            <a:gdLst/>
            <a:ahLst/>
            <a:cxnLst/>
            <a:rect r="r" b="b" t="t" l="l"/>
            <a:pathLst>
              <a:path h="2499290" w="4443182">
                <a:moveTo>
                  <a:pt x="0" y="0"/>
                </a:moveTo>
                <a:lnTo>
                  <a:pt x="4443182" y="0"/>
                </a:lnTo>
                <a:lnTo>
                  <a:pt x="4443182" y="2499290"/>
                </a:lnTo>
                <a:lnTo>
                  <a:pt x="0" y="2499290"/>
                </a:lnTo>
                <a:lnTo>
                  <a:pt x="0" y="0"/>
                </a:lnTo>
                <a:close/>
              </a:path>
            </a:pathLst>
          </a:custGeom>
          <a:blipFill>
            <a:blip r:embed="rId3"/>
            <a:stretch>
              <a:fillRect l="0" t="0" r="0" b="0"/>
            </a:stretch>
          </a:blipFill>
        </p:spPr>
      </p:sp>
      <p:sp>
        <p:nvSpPr>
          <p:cNvPr name="Freeform 5" id="5"/>
          <p:cNvSpPr/>
          <p:nvPr/>
        </p:nvSpPr>
        <p:spPr>
          <a:xfrm flipH="false" flipV="false" rot="0">
            <a:off x="13500016" y="5292566"/>
            <a:ext cx="4443182" cy="2500099"/>
          </a:xfrm>
          <a:custGeom>
            <a:avLst/>
            <a:gdLst/>
            <a:ahLst/>
            <a:cxnLst/>
            <a:rect r="r" b="b" t="t" l="l"/>
            <a:pathLst>
              <a:path h="2500099" w="4443182">
                <a:moveTo>
                  <a:pt x="0" y="0"/>
                </a:moveTo>
                <a:lnTo>
                  <a:pt x="4443182" y="0"/>
                </a:lnTo>
                <a:lnTo>
                  <a:pt x="4443182" y="2500100"/>
                </a:lnTo>
                <a:lnTo>
                  <a:pt x="0" y="2500100"/>
                </a:lnTo>
                <a:lnTo>
                  <a:pt x="0" y="0"/>
                </a:lnTo>
                <a:close/>
              </a:path>
            </a:pathLst>
          </a:custGeom>
          <a:blipFill>
            <a:blip r:embed="rId4"/>
            <a:stretch>
              <a:fillRect l="0" t="0" r="0" b="0"/>
            </a:stretch>
          </a:blipFill>
        </p:spPr>
      </p:sp>
      <p:sp>
        <p:nvSpPr>
          <p:cNvPr name="Freeform 6" id="6"/>
          <p:cNvSpPr/>
          <p:nvPr/>
        </p:nvSpPr>
        <p:spPr>
          <a:xfrm flipH="false" flipV="false" rot="0">
            <a:off x="13500016" y="2961852"/>
            <a:ext cx="4443182" cy="2499290"/>
          </a:xfrm>
          <a:custGeom>
            <a:avLst/>
            <a:gdLst/>
            <a:ahLst/>
            <a:cxnLst/>
            <a:rect r="r" b="b" t="t" l="l"/>
            <a:pathLst>
              <a:path h="2499290" w="4443182">
                <a:moveTo>
                  <a:pt x="0" y="0"/>
                </a:moveTo>
                <a:lnTo>
                  <a:pt x="4443182" y="0"/>
                </a:lnTo>
                <a:lnTo>
                  <a:pt x="4443182" y="2499290"/>
                </a:lnTo>
                <a:lnTo>
                  <a:pt x="0" y="2499290"/>
                </a:lnTo>
                <a:lnTo>
                  <a:pt x="0" y="0"/>
                </a:lnTo>
                <a:close/>
              </a:path>
            </a:pathLst>
          </a:custGeom>
          <a:blipFill>
            <a:blip r:embed="rId5"/>
            <a:stretch>
              <a:fillRect l="0" t="0" r="0" b="0"/>
            </a:stretch>
          </a:blipFill>
        </p:spPr>
      </p:sp>
      <p:sp>
        <p:nvSpPr>
          <p:cNvPr name="Freeform 7" id="7"/>
          <p:cNvSpPr/>
          <p:nvPr/>
        </p:nvSpPr>
        <p:spPr>
          <a:xfrm flipH="false" flipV="false" rot="0">
            <a:off x="13500016" y="500539"/>
            <a:ext cx="4443182" cy="2499290"/>
          </a:xfrm>
          <a:custGeom>
            <a:avLst/>
            <a:gdLst/>
            <a:ahLst/>
            <a:cxnLst/>
            <a:rect r="r" b="b" t="t" l="l"/>
            <a:pathLst>
              <a:path h="2499290" w="4443182">
                <a:moveTo>
                  <a:pt x="0" y="0"/>
                </a:moveTo>
                <a:lnTo>
                  <a:pt x="4443182" y="0"/>
                </a:lnTo>
                <a:lnTo>
                  <a:pt x="4443182" y="2499290"/>
                </a:lnTo>
                <a:lnTo>
                  <a:pt x="0" y="2499290"/>
                </a:lnTo>
                <a:lnTo>
                  <a:pt x="0" y="0"/>
                </a:lnTo>
                <a:close/>
              </a:path>
            </a:pathLst>
          </a:custGeom>
          <a:blipFill>
            <a:blip r:embed="rId6"/>
            <a:stretch>
              <a:fillRect l="0" t="0" r="0" b="0"/>
            </a:stretch>
          </a:blipFill>
        </p:spPr>
      </p:sp>
      <p:sp>
        <p:nvSpPr>
          <p:cNvPr name="TextBox 8" id="8"/>
          <p:cNvSpPr txBox="true"/>
          <p:nvPr/>
        </p:nvSpPr>
        <p:spPr>
          <a:xfrm rot="0">
            <a:off x="3036139" y="1114425"/>
            <a:ext cx="7435961" cy="1357294"/>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Bold"/>
              </a:rPr>
              <a:t>Background </a:t>
            </a:r>
          </a:p>
        </p:txBody>
      </p:sp>
      <p:sp>
        <p:nvSpPr>
          <p:cNvPr name="TextBox 9" id="9"/>
          <p:cNvSpPr txBox="true"/>
          <p:nvPr/>
        </p:nvSpPr>
        <p:spPr>
          <a:xfrm rot="-5400000">
            <a:off x="-1230196" y="6771049"/>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TextBox 10" id="10"/>
          <p:cNvSpPr txBox="true"/>
          <p:nvPr/>
        </p:nvSpPr>
        <p:spPr>
          <a:xfrm rot="0">
            <a:off x="2486739" y="2914227"/>
            <a:ext cx="10488525" cy="2985974"/>
          </a:xfrm>
          <a:prstGeom prst="rect">
            <a:avLst/>
          </a:prstGeom>
        </p:spPr>
        <p:txBody>
          <a:bodyPr anchor="t" rtlCol="false" tIns="0" lIns="0" bIns="0" rIns="0">
            <a:spAutoFit/>
          </a:bodyPr>
          <a:lstStyle/>
          <a:p>
            <a:pPr algn="just">
              <a:lnSpc>
                <a:spcPts val="3951"/>
              </a:lnSpc>
              <a:spcBef>
                <a:spcPct val="0"/>
              </a:spcBef>
            </a:pPr>
            <a:r>
              <a:rPr lang="en-US" sz="2822">
                <a:solidFill>
                  <a:srgbClr val="1A1B18"/>
                </a:solidFill>
                <a:latin typeface="Cormorant Garamond Bold"/>
              </a:rPr>
              <a:t>          In today's world, home security has become a paramount concern for individuals. The recent surge in home burglary cases has instilled fear and anxiety among the public. While the implementation of CCTV cameras and surveillance systems has played a role in apprehending perpetrators, their limited accessibility and installation challenges hinder the realization of comprehensive security measures.</a:t>
            </a:r>
          </a:p>
        </p:txBody>
      </p:sp>
      <p:sp>
        <p:nvSpPr>
          <p:cNvPr name="TextBox 11" id="11"/>
          <p:cNvSpPr txBox="true"/>
          <p:nvPr/>
        </p:nvSpPr>
        <p:spPr>
          <a:xfrm rot="0">
            <a:off x="2486739" y="6494991"/>
            <a:ext cx="10488525" cy="2452199"/>
          </a:xfrm>
          <a:prstGeom prst="rect">
            <a:avLst/>
          </a:prstGeom>
        </p:spPr>
        <p:txBody>
          <a:bodyPr anchor="t" rtlCol="false" tIns="0" lIns="0" bIns="0" rIns="0">
            <a:spAutoFit/>
          </a:bodyPr>
          <a:lstStyle/>
          <a:p>
            <a:pPr algn="just">
              <a:lnSpc>
                <a:spcPts val="3948"/>
              </a:lnSpc>
              <a:spcBef>
                <a:spcPct val="0"/>
              </a:spcBef>
            </a:pPr>
            <a:r>
              <a:rPr lang="en-US" sz="2820">
                <a:solidFill>
                  <a:srgbClr val="1A1B18"/>
                </a:solidFill>
                <a:latin typeface="Cormorant Garamond Bold"/>
              </a:rPr>
              <a:t>           This innovative system seamlessly integrates a smart door lock with a built-in camera, empowering users to control access and monitor their security in real-time via their mobile devices. This groundbreaking technology elevates home security to new heights while enhancing user convenience and accessibility.</a:t>
            </a:r>
          </a:p>
        </p:txBody>
      </p:sp>
      <p:grpSp>
        <p:nvGrpSpPr>
          <p:cNvPr name="Group 12" id="12"/>
          <p:cNvGrpSpPr/>
          <p:nvPr/>
        </p:nvGrpSpPr>
        <p:grpSpPr>
          <a:xfrm rot="0">
            <a:off x="550957" y="2471667"/>
            <a:ext cx="955485" cy="223485"/>
            <a:chOff x="0" y="0"/>
            <a:chExt cx="1273980" cy="297980"/>
          </a:xfrm>
        </p:grpSpPr>
        <p:grpSp>
          <p:nvGrpSpPr>
            <p:cNvPr name="Group 13" id="13"/>
            <p:cNvGrpSpPr>
              <a:grpSpLocks noChangeAspect="true"/>
            </p:cNvGrpSpPr>
            <p:nvPr/>
          </p:nvGrpSpPr>
          <p:grpSpPr>
            <a:xfrm rot="0">
              <a:off x="983062" y="0"/>
              <a:ext cx="290918" cy="290918"/>
              <a:chOff x="0" y="0"/>
              <a:chExt cx="1708150" cy="1708150"/>
            </a:xfrm>
          </p:grpSpPr>
          <p:sp>
            <p:nvSpPr>
              <p:cNvPr name="Freeform 14" id="1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5" id="15"/>
            <p:cNvGrpSpPr>
              <a:grpSpLocks noChangeAspect="true"/>
            </p:cNvGrpSpPr>
            <p:nvPr/>
          </p:nvGrpSpPr>
          <p:grpSpPr>
            <a:xfrm rot="0">
              <a:off x="489944" y="7062"/>
              <a:ext cx="290918" cy="290918"/>
              <a:chOff x="0" y="0"/>
              <a:chExt cx="1708150" cy="1708150"/>
            </a:xfrm>
          </p:grpSpPr>
          <p:sp>
            <p:nvSpPr>
              <p:cNvPr name="Freeform 16" id="1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7" id="17"/>
            <p:cNvGrpSpPr/>
            <p:nvPr/>
          </p:nvGrpSpPr>
          <p:grpSpPr>
            <a:xfrm rot="0">
              <a:off x="0" y="1587"/>
              <a:ext cx="287744" cy="287744"/>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9" id="19"/>
          <p:cNvSpPr/>
          <p:nvPr/>
        </p:nvSpPr>
        <p:spPr>
          <a:xfrm flipH="false" flipV="false" rot="0">
            <a:off x="80956" y="995877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5970411" y="846880"/>
            <a:ext cx="6347178" cy="1357294"/>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Bold"/>
              </a:rPr>
              <a:t>Components</a:t>
            </a:r>
          </a:p>
        </p:txBody>
      </p:sp>
      <p:grpSp>
        <p:nvGrpSpPr>
          <p:cNvPr name="Group 3" id="3"/>
          <p:cNvGrpSpPr/>
          <p:nvPr/>
        </p:nvGrpSpPr>
        <p:grpSpPr>
          <a:xfrm rot="0">
            <a:off x="16351370" y="1028700"/>
            <a:ext cx="907930" cy="90793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II</a:t>
              </a:r>
            </a:p>
          </p:txBody>
        </p:sp>
      </p:grpSp>
      <p:grpSp>
        <p:nvGrpSpPr>
          <p:cNvPr name="Group 6" id="6"/>
          <p:cNvGrpSpPr/>
          <p:nvPr/>
        </p:nvGrpSpPr>
        <p:grpSpPr>
          <a:xfrm rot="5400000">
            <a:off x="16672463" y="8671463"/>
            <a:ext cx="955485" cy="218188"/>
            <a:chOff x="0" y="0"/>
            <a:chExt cx="1273980" cy="290918"/>
          </a:xfrm>
        </p:grpSpPr>
        <p:grpSp>
          <p:nvGrpSpPr>
            <p:cNvPr name="Group 7" id="7"/>
            <p:cNvGrpSpPr>
              <a:grpSpLocks noChangeAspect="true"/>
            </p:cNvGrpSpPr>
            <p:nvPr/>
          </p:nvGrpSpPr>
          <p:grpSpPr>
            <a:xfrm rot="0">
              <a:off x="983062" y="0"/>
              <a:ext cx="290918" cy="29091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a:grpSpLocks noChangeAspect="true"/>
            </p:cNvGrpSpPr>
            <p:nvPr/>
          </p:nvGrpSpPr>
          <p:grpSpPr>
            <a:xfrm rot="0">
              <a:off x="0" y="0"/>
              <a:ext cx="290918" cy="290918"/>
              <a:chOff x="0" y="0"/>
              <a:chExt cx="1708150" cy="1708150"/>
            </a:xfrm>
          </p:grpSpPr>
          <p:sp>
            <p:nvSpPr>
              <p:cNvPr name="Freeform 10" id="10"/>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1" id="11"/>
            <p:cNvGrpSpPr/>
            <p:nvPr/>
          </p:nvGrpSpPr>
          <p:grpSpPr>
            <a:xfrm rot="0">
              <a:off x="493118" y="1587"/>
              <a:ext cx="287744" cy="28774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3" id="13"/>
          <p:cNvSpPr/>
          <p:nvPr/>
        </p:nvSpPr>
        <p:spPr>
          <a:xfrm flipH="false" flipV="false" rot="0">
            <a:off x="5636009" y="2879009"/>
            <a:ext cx="1861143" cy="2143062"/>
          </a:xfrm>
          <a:custGeom>
            <a:avLst/>
            <a:gdLst/>
            <a:ahLst/>
            <a:cxnLst/>
            <a:rect r="r" b="b" t="t" l="l"/>
            <a:pathLst>
              <a:path h="2143062" w="1861143">
                <a:moveTo>
                  <a:pt x="0" y="0"/>
                </a:moveTo>
                <a:lnTo>
                  <a:pt x="1861144" y="0"/>
                </a:lnTo>
                <a:lnTo>
                  <a:pt x="1861144" y="2143062"/>
                </a:lnTo>
                <a:lnTo>
                  <a:pt x="0" y="2143062"/>
                </a:lnTo>
                <a:lnTo>
                  <a:pt x="0" y="0"/>
                </a:lnTo>
                <a:close/>
              </a:path>
            </a:pathLst>
          </a:custGeom>
          <a:blipFill>
            <a:blip r:embed="rId2"/>
            <a:stretch>
              <a:fillRect l="-22010" t="-29014" r="-26545" b="0"/>
            </a:stretch>
          </a:blipFill>
        </p:spPr>
      </p:sp>
      <p:sp>
        <p:nvSpPr>
          <p:cNvPr name="Freeform 14" id="14"/>
          <p:cNvSpPr/>
          <p:nvPr/>
        </p:nvSpPr>
        <p:spPr>
          <a:xfrm flipH="false" flipV="false" rot="0">
            <a:off x="7656542" y="5915178"/>
            <a:ext cx="2974916" cy="2569633"/>
          </a:xfrm>
          <a:custGeom>
            <a:avLst/>
            <a:gdLst/>
            <a:ahLst/>
            <a:cxnLst/>
            <a:rect r="r" b="b" t="t" l="l"/>
            <a:pathLst>
              <a:path h="2569633" w="2974916">
                <a:moveTo>
                  <a:pt x="0" y="0"/>
                </a:moveTo>
                <a:lnTo>
                  <a:pt x="2974916" y="0"/>
                </a:lnTo>
                <a:lnTo>
                  <a:pt x="2974916" y="2569633"/>
                </a:lnTo>
                <a:lnTo>
                  <a:pt x="0" y="2569633"/>
                </a:lnTo>
                <a:lnTo>
                  <a:pt x="0" y="0"/>
                </a:lnTo>
                <a:close/>
              </a:path>
            </a:pathLst>
          </a:custGeom>
          <a:blipFill>
            <a:blip r:embed="rId3"/>
            <a:stretch>
              <a:fillRect l="-1292" t="-10500" r="-1869" b="-8931"/>
            </a:stretch>
          </a:blipFill>
        </p:spPr>
      </p:sp>
      <p:sp>
        <p:nvSpPr>
          <p:cNvPr name="TextBox 15" id="15"/>
          <p:cNvSpPr txBox="true"/>
          <p:nvPr/>
        </p:nvSpPr>
        <p:spPr>
          <a:xfrm rot="0">
            <a:off x="7288966" y="8566333"/>
            <a:ext cx="3710069" cy="370811"/>
          </a:xfrm>
          <a:prstGeom prst="rect">
            <a:avLst/>
          </a:prstGeom>
        </p:spPr>
        <p:txBody>
          <a:bodyPr anchor="t" rtlCol="false" tIns="0" lIns="0" bIns="0" rIns="0">
            <a:spAutoFit/>
          </a:bodyPr>
          <a:lstStyle/>
          <a:p>
            <a:pPr algn="ctr">
              <a:lnSpc>
                <a:spcPts val="3090"/>
              </a:lnSpc>
            </a:pPr>
            <a:r>
              <a:rPr lang="en-US" sz="2207">
                <a:solidFill>
                  <a:srgbClr val="000000"/>
                </a:solidFill>
                <a:latin typeface="Open Sans Bold"/>
              </a:rPr>
              <a:t>Adjustable Power Adapter</a:t>
            </a:r>
          </a:p>
        </p:txBody>
      </p:sp>
      <p:sp>
        <p:nvSpPr>
          <p:cNvPr name="TextBox 16" id="16"/>
          <p:cNvSpPr txBox="true"/>
          <p:nvPr/>
        </p:nvSpPr>
        <p:spPr>
          <a:xfrm rot="0">
            <a:off x="5765698" y="4452439"/>
            <a:ext cx="1601766"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Pi Camera</a:t>
            </a:r>
          </a:p>
        </p:txBody>
      </p:sp>
      <p:sp>
        <p:nvSpPr>
          <p:cNvPr name="Freeform 17" id="17"/>
          <p:cNvSpPr/>
          <p:nvPr/>
        </p:nvSpPr>
        <p:spPr>
          <a:xfrm flipH="false" flipV="false" rot="0">
            <a:off x="1016073" y="3032373"/>
            <a:ext cx="2462007" cy="1551780"/>
          </a:xfrm>
          <a:custGeom>
            <a:avLst/>
            <a:gdLst/>
            <a:ahLst/>
            <a:cxnLst/>
            <a:rect r="r" b="b" t="t" l="l"/>
            <a:pathLst>
              <a:path h="1551780" w="2462007">
                <a:moveTo>
                  <a:pt x="0" y="0"/>
                </a:moveTo>
                <a:lnTo>
                  <a:pt x="2462007" y="0"/>
                </a:lnTo>
                <a:lnTo>
                  <a:pt x="2462007" y="1551780"/>
                </a:lnTo>
                <a:lnTo>
                  <a:pt x="0" y="1551780"/>
                </a:lnTo>
                <a:lnTo>
                  <a:pt x="0" y="0"/>
                </a:lnTo>
                <a:close/>
              </a:path>
            </a:pathLst>
          </a:custGeom>
          <a:blipFill>
            <a:blip r:embed="rId4"/>
            <a:stretch>
              <a:fillRect l="0" t="-709" r="0" b="-709"/>
            </a:stretch>
          </a:blipFill>
        </p:spPr>
      </p:sp>
      <p:sp>
        <p:nvSpPr>
          <p:cNvPr name="Freeform 18" id="18"/>
          <p:cNvSpPr/>
          <p:nvPr/>
        </p:nvSpPr>
        <p:spPr>
          <a:xfrm flipH="false" flipV="false" rot="5400000">
            <a:off x="9632520" y="3126664"/>
            <a:ext cx="2544738" cy="1541375"/>
          </a:xfrm>
          <a:custGeom>
            <a:avLst/>
            <a:gdLst/>
            <a:ahLst/>
            <a:cxnLst/>
            <a:rect r="r" b="b" t="t" l="l"/>
            <a:pathLst>
              <a:path h="1541375" w="2544738">
                <a:moveTo>
                  <a:pt x="0" y="0"/>
                </a:moveTo>
                <a:lnTo>
                  <a:pt x="2544738" y="0"/>
                </a:lnTo>
                <a:lnTo>
                  <a:pt x="2544738" y="1541376"/>
                </a:lnTo>
                <a:lnTo>
                  <a:pt x="0" y="1541376"/>
                </a:lnTo>
                <a:lnTo>
                  <a:pt x="0" y="0"/>
                </a:lnTo>
                <a:close/>
              </a:path>
            </a:pathLst>
          </a:custGeom>
          <a:blipFill>
            <a:blip r:embed="rId5"/>
            <a:stretch>
              <a:fillRect l="-709" t="-32761" r="-709" b="-34677"/>
            </a:stretch>
          </a:blipFill>
        </p:spPr>
      </p:sp>
      <p:sp>
        <p:nvSpPr>
          <p:cNvPr name="TextBox 19" id="19"/>
          <p:cNvSpPr txBox="true"/>
          <p:nvPr/>
        </p:nvSpPr>
        <p:spPr>
          <a:xfrm rot="0">
            <a:off x="10552468" y="4913091"/>
            <a:ext cx="721226"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RFID</a:t>
            </a:r>
          </a:p>
        </p:txBody>
      </p:sp>
      <p:sp>
        <p:nvSpPr>
          <p:cNvPr name="TextBox 20" id="20"/>
          <p:cNvSpPr txBox="true"/>
          <p:nvPr/>
        </p:nvSpPr>
        <p:spPr>
          <a:xfrm rot="0">
            <a:off x="818527" y="4605271"/>
            <a:ext cx="2857099"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 Ultrasonic Sensor</a:t>
            </a:r>
          </a:p>
        </p:txBody>
      </p:sp>
      <p:sp>
        <p:nvSpPr>
          <p:cNvPr name="Freeform 21" id="21"/>
          <p:cNvSpPr/>
          <p:nvPr/>
        </p:nvSpPr>
        <p:spPr>
          <a:xfrm flipH="false" flipV="false" rot="0">
            <a:off x="2460864" y="6069978"/>
            <a:ext cx="3691505" cy="2417246"/>
          </a:xfrm>
          <a:custGeom>
            <a:avLst/>
            <a:gdLst/>
            <a:ahLst/>
            <a:cxnLst/>
            <a:rect r="r" b="b" t="t" l="l"/>
            <a:pathLst>
              <a:path h="2417246" w="3691505">
                <a:moveTo>
                  <a:pt x="0" y="0"/>
                </a:moveTo>
                <a:lnTo>
                  <a:pt x="3691504" y="0"/>
                </a:lnTo>
                <a:lnTo>
                  <a:pt x="3691504" y="2417246"/>
                </a:lnTo>
                <a:lnTo>
                  <a:pt x="0" y="2417246"/>
                </a:lnTo>
                <a:lnTo>
                  <a:pt x="0" y="0"/>
                </a:lnTo>
                <a:close/>
              </a:path>
            </a:pathLst>
          </a:custGeom>
          <a:blipFill>
            <a:blip r:embed="rId6"/>
            <a:stretch>
              <a:fillRect l="0" t="-20890" r="0" b="-31824"/>
            </a:stretch>
          </a:blipFill>
        </p:spPr>
      </p:sp>
      <p:sp>
        <p:nvSpPr>
          <p:cNvPr name="Freeform 22" id="22"/>
          <p:cNvSpPr/>
          <p:nvPr/>
        </p:nvSpPr>
        <p:spPr>
          <a:xfrm flipH="false" flipV="false" rot="0">
            <a:off x="13083482" y="6169763"/>
            <a:ext cx="2067673" cy="2240579"/>
          </a:xfrm>
          <a:custGeom>
            <a:avLst/>
            <a:gdLst/>
            <a:ahLst/>
            <a:cxnLst/>
            <a:rect r="r" b="b" t="t" l="l"/>
            <a:pathLst>
              <a:path h="2240579" w="2067673">
                <a:moveTo>
                  <a:pt x="0" y="0"/>
                </a:moveTo>
                <a:lnTo>
                  <a:pt x="2067673" y="0"/>
                </a:lnTo>
                <a:lnTo>
                  <a:pt x="2067673" y="2240579"/>
                </a:lnTo>
                <a:lnTo>
                  <a:pt x="0" y="2240579"/>
                </a:lnTo>
                <a:lnTo>
                  <a:pt x="0" y="0"/>
                </a:lnTo>
                <a:close/>
              </a:path>
            </a:pathLst>
          </a:custGeom>
          <a:blipFill>
            <a:blip r:embed="rId7"/>
            <a:stretch>
              <a:fillRect l="-49148" t="-22144" r="-44602" b="-11954"/>
            </a:stretch>
          </a:blipFill>
        </p:spPr>
      </p:sp>
      <p:sp>
        <p:nvSpPr>
          <p:cNvPr name="Freeform 23" id="23"/>
          <p:cNvSpPr/>
          <p:nvPr/>
        </p:nvSpPr>
        <p:spPr>
          <a:xfrm flipH="false" flipV="false" rot="-2050054">
            <a:off x="14048867" y="3014406"/>
            <a:ext cx="2123555" cy="1872268"/>
          </a:xfrm>
          <a:custGeom>
            <a:avLst/>
            <a:gdLst/>
            <a:ahLst/>
            <a:cxnLst/>
            <a:rect r="r" b="b" t="t" l="l"/>
            <a:pathLst>
              <a:path h="1872268" w="2123555">
                <a:moveTo>
                  <a:pt x="0" y="0"/>
                </a:moveTo>
                <a:lnTo>
                  <a:pt x="2123555" y="0"/>
                </a:lnTo>
                <a:lnTo>
                  <a:pt x="2123555" y="1872269"/>
                </a:lnTo>
                <a:lnTo>
                  <a:pt x="0" y="1872269"/>
                </a:lnTo>
                <a:lnTo>
                  <a:pt x="0" y="0"/>
                </a:lnTo>
                <a:close/>
              </a:path>
            </a:pathLst>
          </a:custGeom>
          <a:blipFill>
            <a:blip r:embed="rId8"/>
            <a:stretch>
              <a:fillRect l="-15732" t="-22111" r="-16179" b="-27505"/>
            </a:stretch>
          </a:blipFill>
        </p:spPr>
      </p:sp>
      <p:sp>
        <p:nvSpPr>
          <p:cNvPr name="TextBox 24" id="24"/>
          <p:cNvSpPr txBox="true"/>
          <p:nvPr/>
        </p:nvSpPr>
        <p:spPr>
          <a:xfrm rot="0">
            <a:off x="14764309" y="4391553"/>
            <a:ext cx="863024"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Relay</a:t>
            </a:r>
          </a:p>
        </p:txBody>
      </p:sp>
      <p:sp>
        <p:nvSpPr>
          <p:cNvPr name="TextBox 25" id="25"/>
          <p:cNvSpPr txBox="true"/>
          <p:nvPr/>
        </p:nvSpPr>
        <p:spPr>
          <a:xfrm rot="0">
            <a:off x="3230516" y="8479249"/>
            <a:ext cx="2152200" cy="457896"/>
          </a:xfrm>
          <a:prstGeom prst="rect">
            <a:avLst/>
          </a:prstGeom>
        </p:spPr>
        <p:txBody>
          <a:bodyPr anchor="t" rtlCol="false" tIns="0" lIns="0" bIns="0" rIns="0">
            <a:spAutoFit/>
          </a:bodyPr>
          <a:lstStyle/>
          <a:p>
            <a:pPr algn="ctr">
              <a:lnSpc>
                <a:spcPts val="3721"/>
              </a:lnSpc>
            </a:pPr>
            <a:r>
              <a:rPr lang="en-US" sz="2658">
                <a:solidFill>
                  <a:srgbClr val="000000"/>
                </a:solidFill>
                <a:latin typeface="Open Sans Bold"/>
              </a:rPr>
              <a:t>Raspberry Pi</a:t>
            </a:r>
          </a:p>
        </p:txBody>
      </p:sp>
      <p:sp>
        <p:nvSpPr>
          <p:cNvPr name="TextBox 26" id="26"/>
          <p:cNvSpPr txBox="true"/>
          <p:nvPr/>
        </p:nvSpPr>
        <p:spPr>
          <a:xfrm rot="0">
            <a:off x="12607304" y="8372242"/>
            <a:ext cx="3020029" cy="408315"/>
          </a:xfrm>
          <a:prstGeom prst="rect">
            <a:avLst/>
          </a:prstGeom>
        </p:spPr>
        <p:txBody>
          <a:bodyPr anchor="t" rtlCol="false" tIns="0" lIns="0" bIns="0" rIns="0">
            <a:spAutoFit/>
          </a:bodyPr>
          <a:lstStyle/>
          <a:p>
            <a:pPr algn="ctr">
              <a:lnSpc>
                <a:spcPts val="3438"/>
              </a:lnSpc>
            </a:pPr>
            <a:r>
              <a:rPr lang="en-US" sz="2456">
                <a:solidFill>
                  <a:srgbClr val="000000"/>
                </a:solidFill>
                <a:latin typeface="Open Sans Bold"/>
              </a:rPr>
              <a:t>Solenoid Door Lock</a:t>
            </a:r>
          </a:p>
        </p:txBody>
      </p:sp>
      <p:sp>
        <p:nvSpPr>
          <p:cNvPr name="Freeform 27" id="27"/>
          <p:cNvSpPr/>
          <p:nvPr/>
        </p:nvSpPr>
        <p:spPr>
          <a:xfrm flipH="false" flipV="false" rot="0">
            <a:off x="16164158" y="-32823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2926879" y="2068439"/>
            <a:ext cx="1264508" cy="1063287"/>
          </a:xfrm>
          <a:custGeom>
            <a:avLst/>
            <a:gdLst/>
            <a:ahLst/>
            <a:cxnLst/>
            <a:rect r="r" b="b" t="t" l="l"/>
            <a:pathLst>
              <a:path h="1063287" w="1264508">
                <a:moveTo>
                  <a:pt x="0" y="0"/>
                </a:moveTo>
                <a:lnTo>
                  <a:pt x="1264508" y="0"/>
                </a:lnTo>
                <a:lnTo>
                  <a:pt x="1264508" y="1063287"/>
                </a:lnTo>
                <a:lnTo>
                  <a:pt x="0" y="1063287"/>
                </a:lnTo>
                <a:lnTo>
                  <a:pt x="0" y="0"/>
                </a:lnTo>
                <a:close/>
              </a:path>
            </a:pathLst>
          </a:custGeom>
          <a:blipFill>
            <a:blip r:embed="rId2"/>
            <a:stretch>
              <a:fillRect l="-20791" t="-6805" r="-28890" b="0"/>
            </a:stretch>
          </a:blipFill>
        </p:spPr>
      </p:sp>
      <p:sp>
        <p:nvSpPr>
          <p:cNvPr name="Freeform 3" id="3"/>
          <p:cNvSpPr/>
          <p:nvPr/>
        </p:nvSpPr>
        <p:spPr>
          <a:xfrm flipH="false" flipV="false" rot="0">
            <a:off x="16447296" y="2058179"/>
            <a:ext cx="1007988" cy="1007988"/>
          </a:xfrm>
          <a:custGeom>
            <a:avLst/>
            <a:gdLst/>
            <a:ahLst/>
            <a:cxnLst/>
            <a:rect r="r" b="b" t="t" l="l"/>
            <a:pathLst>
              <a:path h="1007988" w="1007988">
                <a:moveTo>
                  <a:pt x="0" y="0"/>
                </a:moveTo>
                <a:lnTo>
                  <a:pt x="1007988" y="0"/>
                </a:lnTo>
                <a:lnTo>
                  <a:pt x="1007988" y="1007988"/>
                </a:lnTo>
                <a:lnTo>
                  <a:pt x="0" y="1007988"/>
                </a:lnTo>
                <a:lnTo>
                  <a:pt x="0" y="0"/>
                </a:lnTo>
                <a:close/>
              </a:path>
            </a:pathLst>
          </a:custGeom>
          <a:blipFill>
            <a:blip r:embed="rId3"/>
            <a:stretch>
              <a:fillRect l="0" t="0" r="0" b="0"/>
            </a:stretch>
          </a:blipFill>
        </p:spPr>
      </p:sp>
      <p:sp>
        <p:nvSpPr>
          <p:cNvPr name="AutoShape 4" id="4"/>
          <p:cNvSpPr/>
          <p:nvPr/>
        </p:nvSpPr>
        <p:spPr>
          <a:xfrm flipV="true">
            <a:off x="4215170" y="3195896"/>
            <a:ext cx="3298184" cy="1746812"/>
          </a:xfrm>
          <a:prstGeom prst="line">
            <a:avLst/>
          </a:prstGeom>
          <a:ln cap="flat" w="28575">
            <a:solidFill>
              <a:srgbClr val="000000"/>
            </a:solidFill>
            <a:prstDash val="solid"/>
            <a:headEnd type="none" len="sm" w="sm"/>
            <a:tailEnd type="arrow" len="sm" w="med"/>
          </a:ln>
        </p:spPr>
      </p:sp>
      <p:sp>
        <p:nvSpPr>
          <p:cNvPr name="AutoShape 5" id="5"/>
          <p:cNvSpPr/>
          <p:nvPr/>
        </p:nvSpPr>
        <p:spPr>
          <a:xfrm flipV="true">
            <a:off x="3977733" y="3195896"/>
            <a:ext cx="3535620" cy="13238"/>
          </a:xfrm>
          <a:prstGeom prst="line">
            <a:avLst/>
          </a:prstGeom>
          <a:ln cap="flat" w="28575">
            <a:solidFill>
              <a:srgbClr val="000000"/>
            </a:solidFill>
            <a:prstDash val="solid"/>
            <a:headEnd type="none" len="sm" w="sm"/>
            <a:tailEnd type="arrow" len="sm" w="med"/>
          </a:ln>
        </p:spPr>
      </p:sp>
      <p:sp>
        <p:nvSpPr>
          <p:cNvPr name="AutoShape 6" id="6"/>
          <p:cNvSpPr/>
          <p:nvPr/>
        </p:nvSpPr>
        <p:spPr>
          <a:xfrm flipV="true">
            <a:off x="9855152" y="2600083"/>
            <a:ext cx="3071727" cy="595814"/>
          </a:xfrm>
          <a:prstGeom prst="line">
            <a:avLst/>
          </a:prstGeom>
          <a:ln cap="flat" w="28575">
            <a:solidFill>
              <a:srgbClr val="004AAD"/>
            </a:solidFill>
            <a:prstDash val="solid"/>
            <a:headEnd type="none" len="sm" w="sm"/>
            <a:tailEnd type="arrow" len="sm" w="med"/>
          </a:ln>
        </p:spPr>
      </p:sp>
      <p:sp>
        <p:nvSpPr>
          <p:cNvPr name="AutoShape 7" id="7"/>
          <p:cNvSpPr/>
          <p:nvPr/>
        </p:nvSpPr>
        <p:spPr>
          <a:xfrm flipV="true">
            <a:off x="14191387" y="2562173"/>
            <a:ext cx="2255909" cy="37910"/>
          </a:xfrm>
          <a:prstGeom prst="line">
            <a:avLst/>
          </a:prstGeom>
          <a:ln cap="flat" w="28575">
            <a:solidFill>
              <a:srgbClr val="004AAD"/>
            </a:solidFill>
            <a:prstDash val="solid"/>
            <a:headEnd type="none" len="sm" w="sm"/>
            <a:tailEnd type="arrow" len="sm" w="med"/>
          </a:ln>
        </p:spPr>
      </p:sp>
      <p:sp>
        <p:nvSpPr>
          <p:cNvPr name="AutoShape 8" id="8"/>
          <p:cNvSpPr/>
          <p:nvPr/>
        </p:nvSpPr>
        <p:spPr>
          <a:xfrm flipV="true">
            <a:off x="8684253" y="3973504"/>
            <a:ext cx="0" cy="1169996"/>
          </a:xfrm>
          <a:prstGeom prst="line">
            <a:avLst/>
          </a:prstGeom>
          <a:ln cap="flat" w="28575">
            <a:solidFill>
              <a:srgbClr val="FF3131"/>
            </a:solidFill>
            <a:prstDash val="solid"/>
            <a:headEnd type="none" len="sm" w="sm"/>
            <a:tailEnd type="arrow" len="sm" w="med"/>
          </a:ln>
        </p:spPr>
      </p:sp>
      <p:sp>
        <p:nvSpPr>
          <p:cNvPr name="AutoShape 9" id="9"/>
          <p:cNvSpPr/>
          <p:nvPr/>
        </p:nvSpPr>
        <p:spPr>
          <a:xfrm>
            <a:off x="5421803" y="8319053"/>
            <a:ext cx="1320212" cy="0"/>
          </a:xfrm>
          <a:prstGeom prst="line">
            <a:avLst/>
          </a:prstGeom>
          <a:ln cap="flat" w="38100">
            <a:solidFill>
              <a:srgbClr val="000000"/>
            </a:solidFill>
            <a:prstDash val="solid"/>
            <a:headEnd type="none" len="sm" w="sm"/>
            <a:tailEnd type="arrow" len="sm" w="med"/>
          </a:ln>
        </p:spPr>
      </p:sp>
      <p:sp>
        <p:nvSpPr>
          <p:cNvPr name="AutoShape 10" id="10"/>
          <p:cNvSpPr/>
          <p:nvPr/>
        </p:nvSpPr>
        <p:spPr>
          <a:xfrm flipV="true">
            <a:off x="5421803" y="9246499"/>
            <a:ext cx="1320212" cy="18339"/>
          </a:xfrm>
          <a:prstGeom prst="line">
            <a:avLst/>
          </a:prstGeom>
          <a:ln cap="flat" w="38100">
            <a:solidFill>
              <a:srgbClr val="004AAD"/>
            </a:solidFill>
            <a:prstDash val="solid"/>
            <a:headEnd type="none" len="sm" w="sm"/>
            <a:tailEnd type="arrow" len="sm" w="med"/>
          </a:ln>
        </p:spPr>
      </p:sp>
      <p:sp>
        <p:nvSpPr>
          <p:cNvPr name="AutoShape 11" id="11"/>
          <p:cNvSpPr/>
          <p:nvPr/>
        </p:nvSpPr>
        <p:spPr>
          <a:xfrm>
            <a:off x="5421803" y="8776369"/>
            <a:ext cx="1320212" cy="0"/>
          </a:xfrm>
          <a:prstGeom prst="line">
            <a:avLst/>
          </a:prstGeom>
          <a:ln cap="flat" w="38100">
            <a:solidFill>
              <a:srgbClr val="FF3131"/>
            </a:solidFill>
            <a:prstDash val="solid"/>
            <a:headEnd type="none" len="sm" w="sm"/>
            <a:tailEnd type="arrow" len="sm" w="med"/>
          </a:ln>
        </p:spPr>
      </p:sp>
      <p:sp>
        <p:nvSpPr>
          <p:cNvPr name="Freeform 12" id="12"/>
          <p:cNvSpPr/>
          <p:nvPr/>
        </p:nvSpPr>
        <p:spPr>
          <a:xfrm flipH="false" flipV="false" rot="0">
            <a:off x="7513353" y="2418289"/>
            <a:ext cx="2341799" cy="1555215"/>
          </a:xfrm>
          <a:custGeom>
            <a:avLst/>
            <a:gdLst/>
            <a:ahLst/>
            <a:cxnLst/>
            <a:rect r="r" b="b" t="t" l="l"/>
            <a:pathLst>
              <a:path h="1555215" w="2341799">
                <a:moveTo>
                  <a:pt x="0" y="0"/>
                </a:moveTo>
                <a:lnTo>
                  <a:pt x="2341799" y="0"/>
                </a:lnTo>
                <a:lnTo>
                  <a:pt x="2341799" y="1555215"/>
                </a:lnTo>
                <a:lnTo>
                  <a:pt x="0" y="1555215"/>
                </a:lnTo>
                <a:lnTo>
                  <a:pt x="0" y="0"/>
                </a:lnTo>
                <a:close/>
              </a:path>
            </a:pathLst>
          </a:custGeom>
          <a:blipFill>
            <a:blip r:embed="rId4"/>
            <a:stretch>
              <a:fillRect l="0" t="-19898" r="0" b="-30678"/>
            </a:stretch>
          </a:blipFill>
        </p:spPr>
      </p:sp>
      <p:sp>
        <p:nvSpPr>
          <p:cNvPr name="Freeform 13" id="13"/>
          <p:cNvSpPr/>
          <p:nvPr/>
        </p:nvSpPr>
        <p:spPr>
          <a:xfrm flipH="false" flipV="false" rot="0">
            <a:off x="2665540" y="5797605"/>
            <a:ext cx="1452609" cy="1778860"/>
          </a:xfrm>
          <a:custGeom>
            <a:avLst/>
            <a:gdLst/>
            <a:ahLst/>
            <a:cxnLst/>
            <a:rect r="r" b="b" t="t" l="l"/>
            <a:pathLst>
              <a:path h="1778860" w="1452609">
                <a:moveTo>
                  <a:pt x="0" y="0"/>
                </a:moveTo>
                <a:lnTo>
                  <a:pt x="1452610" y="0"/>
                </a:lnTo>
                <a:lnTo>
                  <a:pt x="1452610" y="1778859"/>
                </a:lnTo>
                <a:lnTo>
                  <a:pt x="0" y="1778859"/>
                </a:lnTo>
                <a:lnTo>
                  <a:pt x="0" y="0"/>
                </a:lnTo>
                <a:close/>
              </a:path>
            </a:pathLst>
          </a:custGeom>
          <a:blipFill>
            <a:blip r:embed="rId5"/>
            <a:stretch>
              <a:fillRect l="0" t="0" r="-22459" b="0"/>
            </a:stretch>
          </a:blipFill>
        </p:spPr>
      </p:sp>
      <p:sp>
        <p:nvSpPr>
          <p:cNvPr name="AutoShape 14" id="14"/>
          <p:cNvSpPr/>
          <p:nvPr/>
        </p:nvSpPr>
        <p:spPr>
          <a:xfrm flipV="true">
            <a:off x="4118150" y="3195896"/>
            <a:ext cx="3395204" cy="3491138"/>
          </a:xfrm>
          <a:prstGeom prst="line">
            <a:avLst/>
          </a:prstGeom>
          <a:ln cap="flat" w="28575">
            <a:solidFill>
              <a:srgbClr val="000000"/>
            </a:solidFill>
            <a:prstDash val="solid"/>
            <a:headEnd type="none" len="sm" w="sm"/>
            <a:tailEnd type="arrow" len="sm" w="med"/>
          </a:ln>
        </p:spPr>
      </p:sp>
      <p:sp>
        <p:nvSpPr>
          <p:cNvPr name="Freeform 15" id="15"/>
          <p:cNvSpPr/>
          <p:nvPr/>
        </p:nvSpPr>
        <p:spPr>
          <a:xfrm flipH="false" flipV="false" rot="0">
            <a:off x="2653334" y="4443514"/>
            <a:ext cx="1561836" cy="998389"/>
          </a:xfrm>
          <a:custGeom>
            <a:avLst/>
            <a:gdLst/>
            <a:ahLst/>
            <a:cxnLst/>
            <a:rect r="r" b="b" t="t" l="l"/>
            <a:pathLst>
              <a:path h="998389" w="1561836">
                <a:moveTo>
                  <a:pt x="0" y="0"/>
                </a:moveTo>
                <a:lnTo>
                  <a:pt x="1561836" y="0"/>
                </a:lnTo>
                <a:lnTo>
                  <a:pt x="1561836" y="998389"/>
                </a:lnTo>
                <a:lnTo>
                  <a:pt x="0" y="998389"/>
                </a:lnTo>
                <a:lnTo>
                  <a:pt x="0" y="0"/>
                </a:lnTo>
                <a:close/>
              </a:path>
            </a:pathLst>
          </a:custGeom>
          <a:blipFill>
            <a:blip r:embed="rId6"/>
            <a:stretch>
              <a:fillRect l="0" t="0" r="0" b="0"/>
            </a:stretch>
          </a:blipFill>
        </p:spPr>
      </p:sp>
      <p:sp>
        <p:nvSpPr>
          <p:cNvPr name="Freeform 16" id="16"/>
          <p:cNvSpPr/>
          <p:nvPr/>
        </p:nvSpPr>
        <p:spPr>
          <a:xfrm flipH="false" flipV="false" rot="5400000">
            <a:off x="2500666" y="2550688"/>
            <a:ext cx="1637242" cy="1316893"/>
          </a:xfrm>
          <a:custGeom>
            <a:avLst/>
            <a:gdLst/>
            <a:ahLst/>
            <a:cxnLst/>
            <a:rect r="r" b="b" t="t" l="l"/>
            <a:pathLst>
              <a:path h="1316893" w="1637242">
                <a:moveTo>
                  <a:pt x="0" y="0"/>
                </a:moveTo>
                <a:lnTo>
                  <a:pt x="1637241" y="0"/>
                </a:lnTo>
                <a:lnTo>
                  <a:pt x="1637241" y="1316893"/>
                </a:lnTo>
                <a:lnTo>
                  <a:pt x="0" y="1316893"/>
                </a:lnTo>
                <a:lnTo>
                  <a:pt x="0" y="0"/>
                </a:lnTo>
                <a:close/>
              </a:path>
            </a:pathLst>
          </a:custGeom>
          <a:blipFill>
            <a:blip r:embed="rId7"/>
            <a:stretch>
              <a:fillRect l="0" t="-24326" r="0" b="0"/>
            </a:stretch>
          </a:blipFill>
        </p:spPr>
      </p:sp>
      <p:sp>
        <p:nvSpPr>
          <p:cNvPr name="AutoShape 17" id="17"/>
          <p:cNvSpPr/>
          <p:nvPr/>
        </p:nvSpPr>
        <p:spPr>
          <a:xfrm rot="5400000">
            <a:off x="-1948833" y="5129213"/>
            <a:ext cx="8229600" cy="0"/>
          </a:xfrm>
          <a:prstGeom prst="line">
            <a:avLst/>
          </a:prstGeom>
          <a:ln cap="flat" w="28575">
            <a:solidFill>
              <a:srgbClr val="CDA63C"/>
            </a:solidFill>
            <a:prstDash val="solid"/>
            <a:headEnd type="none" len="sm" w="sm"/>
            <a:tailEnd type="none" len="sm" w="sm"/>
          </a:ln>
        </p:spPr>
      </p:sp>
      <p:sp>
        <p:nvSpPr>
          <p:cNvPr name="Freeform 18" id="18"/>
          <p:cNvSpPr/>
          <p:nvPr/>
        </p:nvSpPr>
        <p:spPr>
          <a:xfrm flipH="false" flipV="false" rot="0">
            <a:off x="190680" y="462562"/>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8"/>
            <a:stretch>
              <a:fillRect l="0" t="0" r="0" b="0"/>
            </a:stretch>
          </a:blipFill>
        </p:spPr>
      </p:sp>
      <p:grpSp>
        <p:nvGrpSpPr>
          <p:cNvPr name="Group 19" id="19"/>
          <p:cNvGrpSpPr/>
          <p:nvPr/>
        </p:nvGrpSpPr>
        <p:grpSpPr>
          <a:xfrm rot="-10800000">
            <a:off x="550957" y="2471667"/>
            <a:ext cx="955485" cy="223485"/>
            <a:chOff x="0" y="0"/>
            <a:chExt cx="1273980" cy="297980"/>
          </a:xfrm>
        </p:grpSpPr>
        <p:grpSp>
          <p:nvGrpSpPr>
            <p:cNvPr name="Group 20" id="20"/>
            <p:cNvGrpSpPr>
              <a:grpSpLocks noChangeAspect="true"/>
            </p:cNvGrpSpPr>
            <p:nvPr/>
          </p:nvGrpSpPr>
          <p:grpSpPr>
            <a:xfrm rot="0">
              <a:off x="983062" y="0"/>
              <a:ext cx="290918" cy="290918"/>
              <a:chOff x="0" y="0"/>
              <a:chExt cx="1708150" cy="1708150"/>
            </a:xfrm>
          </p:grpSpPr>
          <p:sp>
            <p:nvSpPr>
              <p:cNvPr name="Freeform 21" id="2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22" id="22"/>
            <p:cNvGrpSpPr>
              <a:grpSpLocks noChangeAspect="true"/>
            </p:cNvGrpSpPr>
            <p:nvPr/>
          </p:nvGrpSpPr>
          <p:grpSpPr>
            <a:xfrm rot="0">
              <a:off x="489944" y="7062"/>
              <a:ext cx="290918" cy="290918"/>
              <a:chOff x="0" y="0"/>
              <a:chExt cx="1708150" cy="1708150"/>
            </a:xfrm>
          </p:grpSpPr>
          <p:sp>
            <p:nvSpPr>
              <p:cNvPr name="Freeform 23" id="23"/>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24" id="24"/>
            <p:cNvGrpSpPr/>
            <p:nvPr/>
          </p:nvGrpSpPr>
          <p:grpSpPr>
            <a:xfrm rot="0">
              <a:off x="0" y="1587"/>
              <a:ext cx="287744" cy="287744"/>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26" id="26"/>
          <p:cNvSpPr/>
          <p:nvPr/>
        </p:nvSpPr>
        <p:spPr>
          <a:xfrm flipH="false" flipV="false" rot="0">
            <a:off x="14868810" y="3417850"/>
            <a:ext cx="1311681" cy="1441551"/>
          </a:xfrm>
          <a:custGeom>
            <a:avLst/>
            <a:gdLst/>
            <a:ahLst/>
            <a:cxnLst/>
            <a:rect r="r" b="b" t="t" l="l"/>
            <a:pathLst>
              <a:path h="1441551" w="1311681">
                <a:moveTo>
                  <a:pt x="0" y="0"/>
                </a:moveTo>
                <a:lnTo>
                  <a:pt x="1311680" y="0"/>
                </a:lnTo>
                <a:lnTo>
                  <a:pt x="1311680" y="1441550"/>
                </a:lnTo>
                <a:lnTo>
                  <a:pt x="0" y="1441550"/>
                </a:lnTo>
                <a:lnTo>
                  <a:pt x="0" y="0"/>
                </a:lnTo>
                <a:close/>
              </a:path>
            </a:pathLst>
          </a:custGeom>
          <a:blipFill>
            <a:blip r:embed="rId9"/>
            <a:stretch>
              <a:fillRect l="-50555" t="-22144" r="-45945" b="-11954"/>
            </a:stretch>
          </a:blipFill>
        </p:spPr>
      </p:sp>
      <p:sp>
        <p:nvSpPr>
          <p:cNvPr name="Freeform 27" id="27"/>
          <p:cNvSpPr/>
          <p:nvPr/>
        </p:nvSpPr>
        <p:spPr>
          <a:xfrm flipH="false" flipV="false" rot="-2050054">
            <a:off x="11354489" y="3467010"/>
            <a:ext cx="1335683" cy="1204586"/>
          </a:xfrm>
          <a:custGeom>
            <a:avLst/>
            <a:gdLst/>
            <a:ahLst/>
            <a:cxnLst/>
            <a:rect r="r" b="b" t="t" l="l"/>
            <a:pathLst>
              <a:path h="1204586" w="1335683">
                <a:moveTo>
                  <a:pt x="0" y="0"/>
                </a:moveTo>
                <a:lnTo>
                  <a:pt x="1335682" y="0"/>
                </a:lnTo>
                <a:lnTo>
                  <a:pt x="1335682" y="1204586"/>
                </a:lnTo>
                <a:lnTo>
                  <a:pt x="0" y="1204586"/>
                </a:lnTo>
                <a:lnTo>
                  <a:pt x="0" y="0"/>
                </a:lnTo>
                <a:close/>
              </a:path>
            </a:pathLst>
          </a:custGeom>
          <a:blipFill>
            <a:blip r:embed="rId10"/>
            <a:stretch>
              <a:fillRect l="-17237" t="-22111" r="-17694" b="-27505"/>
            </a:stretch>
          </a:blipFill>
        </p:spPr>
      </p:sp>
      <p:sp>
        <p:nvSpPr>
          <p:cNvPr name="AutoShape 28" id="28"/>
          <p:cNvSpPr/>
          <p:nvPr/>
        </p:nvSpPr>
        <p:spPr>
          <a:xfrm>
            <a:off x="9855152" y="3195896"/>
            <a:ext cx="1402124" cy="806609"/>
          </a:xfrm>
          <a:prstGeom prst="line">
            <a:avLst/>
          </a:prstGeom>
          <a:ln cap="flat" w="28575">
            <a:solidFill>
              <a:srgbClr val="004AAD"/>
            </a:solidFill>
            <a:prstDash val="solid"/>
            <a:headEnd type="none" len="sm" w="sm"/>
            <a:tailEnd type="arrow" len="sm" w="med"/>
          </a:ln>
        </p:spPr>
      </p:sp>
      <p:sp>
        <p:nvSpPr>
          <p:cNvPr name="AutoShape 29" id="29"/>
          <p:cNvSpPr/>
          <p:nvPr/>
        </p:nvSpPr>
        <p:spPr>
          <a:xfrm>
            <a:off x="12771553" y="4121138"/>
            <a:ext cx="2097257" cy="17487"/>
          </a:xfrm>
          <a:prstGeom prst="line">
            <a:avLst/>
          </a:prstGeom>
          <a:ln cap="flat" w="28575">
            <a:solidFill>
              <a:srgbClr val="004AAD"/>
            </a:solidFill>
            <a:prstDash val="solid"/>
            <a:headEnd type="none" len="sm" w="sm"/>
            <a:tailEnd type="arrow" len="sm" w="med"/>
          </a:ln>
        </p:spPr>
      </p:sp>
      <p:sp>
        <p:nvSpPr>
          <p:cNvPr name="Freeform 30" id="30"/>
          <p:cNvSpPr/>
          <p:nvPr/>
        </p:nvSpPr>
        <p:spPr>
          <a:xfrm flipH="false" flipV="false" rot="0">
            <a:off x="7547692" y="5143500"/>
            <a:ext cx="2273122" cy="1991327"/>
          </a:xfrm>
          <a:custGeom>
            <a:avLst/>
            <a:gdLst/>
            <a:ahLst/>
            <a:cxnLst/>
            <a:rect r="r" b="b" t="t" l="l"/>
            <a:pathLst>
              <a:path h="1991327" w="2273122">
                <a:moveTo>
                  <a:pt x="0" y="0"/>
                </a:moveTo>
                <a:lnTo>
                  <a:pt x="2273122" y="0"/>
                </a:lnTo>
                <a:lnTo>
                  <a:pt x="2273122" y="1991327"/>
                </a:lnTo>
                <a:lnTo>
                  <a:pt x="0" y="1991327"/>
                </a:lnTo>
                <a:lnTo>
                  <a:pt x="0" y="0"/>
                </a:lnTo>
                <a:close/>
              </a:path>
            </a:pathLst>
          </a:custGeom>
          <a:blipFill>
            <a:blip r:embed="rId11"/>
            <a:stretch>
              <a:fillRect l="-2020" t="-10500" r="-2606" b="-8931"/>
            </a:stretch>
          </a:blipFill>
        </p:spPr>
      </p:sp>
      <p:sp>
        <p:nvSpPr>
          <p:cNvPr name="TextBox 31" id="31"/>
          <p:cNvSpPr txBox="true"/>
          <p:nvPr/>
        </p:nvSpPr>
        <p:spPr>
          <a:xfrm rot="0">
            <a:off x="2558084" y="914287"/>
            <a:ext cx="13171833" cy="1057126"/>
          </a:xfrm>
          <a:prstGeom prst="rect">
            <a:avLst/>
          </a:prstGeom>
        </p:spPr>
        <p:txBody>
          <a:bodyPr anchor="t" rtlCol="false" tIns="0" lIns="0" bIns="0" rIns="0">
            <a:spAutoFit/>
          </a:bodyPr>
          <a:lstStyle/>
          <a:p>
            <a:pPr algn="l">
              <a:lnSpc>
                <a:spcPts val="8249"/>
              </a:lnSpc>
            </a:pPr>
            <a:r>
              <a:rPr lang="en-US" sz="7499">
                <a:solidFill>
                  <a:srgbClr val="1A1B18"/>
                </a:solidFill>
                <a:latin typeface="Cormorant Garamond Bold"/>
              </a:rPr>
              <a:t>Smart Door Lock System Diagram</a:t>
            </a:r>
          </a:p>
        </p:txBody>
      </p:sp>
      <p:sp>
        <p:nvSpPr>
          <p:cNvPr name="TextBox 32" id="32"/>
          <p:cNvSpPr txBox="true"/>
          <p:nvPr/>
        </p:nvSpPr>
        <p:spPr>
          <a:xfrm rot="0">
            <a:off x="12677614" y="3093626"/>
            <a:ext cx="1877511" cy="276408"/>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Mobile Application</a:t>
            </a:r>
          </a:p>
        </p:txBody>
      </p:sp>
      <p:sp>
        <p:nvSpPr>
          <p:cNvPr name="TextBox 33" id="33"/>
          <p:cNvSpPr txBox="true"/>
          <p:nvPr/>
        </p:nvSpPr>
        <p:spPr>
          <a:xfrm rot="0">
            <a:off x="3250697" y="3844848"/>
            <a:ext cx="457528"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RFID</a:t>
            </a:r>
          </a:p>
        </p:txBody>
      </p:sp>
      <p:sp>
        <p:nvSpPr>
          <p:cNvPr name="TextBox 34" id="34"/>
          <p:cNvSpPr txBox="true"/>
          <p:nvPr/>
        </p:nvSpPr>
        <p:spPr>
          <a:xfrm rot="0">
            <a:off x="2485608" y="5441903"/>
            <a:ext cx="1812473"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 Ultrasonic Sensor</a:t>
            </a:r>
          </a:p>
        </p:txBody>
      </p:sp>
      <p:sp>
        <p:nvSpPr>
          <p:cNvPr name="TextBox 35" id="35"/>
          <p:cNvSpPr txBox="true"/>
          <p:nvPr/>
        </p:nvSpPr>
        <p:spPr>
          <a:xfrm rot="0">
            <a:off x="7266828" y="7208478"/>
            <a:ext cx="2834850" cy="276883"/>
          </a:xfrm>
          <a:prstGeom prst="rect">
            <a:avLst/>
          </a:prstGeom>
        </p:spPr>
        <p:txBody>
          <a:bodyPr anchor="t" rtlCol="false" tIns="0" lIns="0" bIns="0" rIns="0">
            <a:spAutoFit/>
          </a:bodyPr>
          <a:lstStyle/>
          <a:p>
            <a:pPr algn="ctr">
              <a:lnSpc>
                <a:spcPts val="2394"/>
              </a:lnSpc>
            </a:pPr>
            <a:r>
              <a:rPr lang="en-US" sz="1710">
                <a:solidFill>
                  <a:srgbClr val="000000"/>
                </a:solidFill>
                <a:latin typeface="Open Sans Bold"/>
              </a:rPr>
              <a:t>Adjustable Power Adapter</a:t>
            </a:r>
          </a:p>
        </p:txBody>
      </p:sp>
      <p:sp>
        <p:nvSpPr>
          <p:cNvPr name="TextBox 36" id="36"/>
          <p:cNvSpPr txBox="true"/>
          <p:nvPr/>
        </p:nvSpPr>
        <p:spPr>
          <a:xfrm rot="0">
            <a:off x="16482566" y="3055717"/>
            <a:ext cx="937449" cy="276408"/>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Telegram</a:t>
            </a:r>
          </a:p>
        </p:txBody>
      </p:sp>
      <p:sp>
        <p:nvSpPr>
          <p:cNvPr name="TextBox 37" id="37"/>
          <p:cNvSpPr txBox="true"/>
          <p:nvPr/>
        </p:nvSpPr>
        <p:spPr>
          <a:xfrm rot="0">
            <a:off x="2665540" y="8115515"/>
            <a:ext cx="1280585" cy="353516"/>
          </a:xfrm>
          <a:prstGeom prst="rect">
            <a:avLst/>
          </a:prstGeom>
        </p:spPr>
        <p:txBody>
          <a:bodyPr anchor="t" rtlCol="false" tIns="0" lIns="0" bIns="0" rIns="0">
            <a:spAutoFit/>
          </a:bodyPr>
          <a:lstStyle/>
          <a:p>
            <a:pPr algn="ctr">
              <a:lnSpc>
                <a:spcPts val="2839"/>
              </a:lnSpc>
            </a:pPr>
            <a:r>
              <a:rPr lang="en-US" sz="2028">
                <a:solidFill>
                  <a:srgbClr val="000000"/>
                </a:solidFill>
                <a:latin typeface="Open Sans Bold"/>
              </a:rPr>
              <a:t>Data Flow</a:t>
            </a:r>
          </a:p>
        </p:txBody>
      </p:sp>
      <p:sp>
        <p:nvSpPr>
          <p:cNvPr name="TextBox 38" id="38"/>
          <p:cNvSpPr txBox="true"/>
          <p:nvPr/>
        </p:nvSpPr>
        <p:spPr>
          <a:xfrm rot="0">
            <a:off x="2684202" y="8591170"/>
            <a:ext cx="1541666" cy="353516"/>
          </a:xfrm>
          <a:prstGeom prst="rect">
            <a:avLst/>
          </a:prstGeom>
        </p:spPr>
        <p:txBody>
          <a:bodyPr anchor="t" rtlCol="false" tIns="0" lIns="0" bIns="0" rIns="0">
            <a:spAutoFit/>
          </a:bodyPr>
          <a:lstStyle/>
          <a:p>
            <a:pPr algn="ctr">
              <a:lnSpc>
                <a:spcPts val="2839"/>
              </a:lnSpc>
            </a:pPr>
            <a:r>
              <a:rPr lang="en-US" sz="2028">
                <a:solidFill>
                  <a:srgbClr val="000000"/>
                </a:solidFill>
                <a:latin typeface="Open Sans Bold"/>
              </a:rPr>
              <a:t>Energy Flow</a:t>
            </a:r>
          </a:p>
        </p:txBody>
      </p:sp>
      <p:sp>
        <p:nvSpPr>
          <p:cNvPr name="TextBox 39" id="39"/>
          <p:cNvSpPr txBox="true"/>
          <p:nvPr/>
        </p:nvSpPr>
        <p:spPr>
          <a:xfrm rot="0">
            <a:off x="2665540" y="9047397"/>
            <a:ext cx="2224512" cy="350578"/>
          </a:xfrm>
          <a:prstGeom prst="rect">
            <a:avLst/>
          </a:prstGeom>
        </p:spPr>
        <p:txBody>
          <a:bodyPr anchor="t" rtlCol="false" tIns="0" lIns="0" bIns="0" rIns="0">
            <a:spAutoFit/>
          </a:bodyPr>
          <a:lstStyle/>
          <a:p>
            <a:pPr algn="ctr">
              <a:lnSpc>
                <a:spcPts val="2839"/>
              </a:lnSpc>
            </a:pPr>
            <a:r>
              <a:rPr lang="en-US" sz="2028">
                <a:solidFill>
                  <a:srgbClr val="000000"/>
                </a:solidFill>
                <a:latin typeface="Open Sans Bold"/>
              </a:rPr>
              <a:t>Information Flow</a:t>
            </a:r>
          </a:p>
        </p:txBody>
      </p:sp>
      <p:sp>
        <p:nvSpPr>
          <p:cNvPr name="TextBox 40" id="40"/>
          <p:cNvSpPr txBox="true"/>
          <p:nvPr/>
        </p:nvSpPr>
        <p:spPr>
          <a:xfrm rot="0">
            <a:off x="10785442" y="5627767"/>
            <a:ext cx="7273897" cy="3770208"/>
          </a:xfrm>
          <a:prstGeom prst="rect">
            <a:avLst/>
          </a:prstGeom>
        </p:spPr>
        <p:txBody>
          <a:bodyPr anchor="t" rtlCol="false" tIns="0" lIns="0" bIns="0" rIns="0">
            <a:spAutoFit/>
          </a:bodyPr>
          <a:lstStyle/>
          <a:p>
            <a:pPr algn="just">
              <a:lnSpc>
                <a:spcPts val="2718"/>
              </a:lnSpc>
            </a:pPr>
            <a:r>
              <a:rPr lang="en-US" sz="1941">
                <a:solidFill>
                  <a:srgbClr val="000000"/>
                </a:solidFill>
                <a:latin typeface="Open Sans"/>
              </a:rPr>
              <a:t>Sistem ini menggunakan tiga sensor yaitu ultrasonik, kamera, dan RFID, serta menggunakan machine learning untuk menentukan output, apakah pintu akan terbuka atau akan mengirimkan notifikasi kepada pengguna. Sensor ultrasonik digunakan untuk mengukur jarak, kamera untuk mengenali wajah, dan RFID untuk identifikasi tambahan. Dengan kombinasi ketiga sensor ini, serta algoritma machine learning yang cerdas, sistem ini dapat secara efektif menentukan tindakan yang tepat, baik membuka pintu secara otomatis atau mengirimkan notifikasi kepada pengguna jika ada aktivitas mencurigakan.</a:t>
            </a:r>
          </a:p>
        </p:txBody>
      </p:sp>
      <p:sp>
        <p:nvSpPr>
          <p:cNvPr name="TextBox 41" id="41"/>
          <p:cNvSpPr txBox="true"/>
          <p:nvPr/>
        </p:nvSpPr>
        <p:spPr>
          <a:xfrm rot="0">
            <a:off x="10785442" y="5141800"/>
            <a:ext cx="5661854" cy="414497"/>
          </a:xfrm>
          <a:prstGeom prst="rect">
            <a:avLst/>
          </a:prstGeom>
        </p:spPr>
        <p:txBody>
          <a:bodyPr anchor="t" rtlCol="false" tIns="0" lIns="0" bIns="0" rIns="0">
            <a:spAutoFit/>
          </a:bodyPr>
          <a:lstStyle/>
          <a:p>
            <a:pPr algn="l">
              <a:lnSpc>
                <a:spcPts val="3403"/>
              </a:lnSpc>
            </a:pPr>
            <a:r>
              <a:rPr lang="en-US" sz="2431">
                <a:solidFill>
                  <a:srgbClr val="000000"/>
                </a:solidFill>
                <a:latin typeface="Open Sans Bold"/>
              </a:rPr>
              <a:t>Konsep Proyek</a:t>
            </a:r>
          </a:p>
        </p:txBody>
      </p:sp>
      <p:sp>
        <p:nvSpPr>
          <p:cNvPr name="TextBox 42" id="42"/>
          <p:cNvSpPr txBox="true"/>
          <p:nvPr/>
        </p:nvSpPr>
        <p:spPr>
          <a:xfrm rot="0">
            <a:off x="3046910" y="7180903"/>
            <a:ext cx="1016121"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Pi Camera</a:t>
            </a:r>
          </a:p>
        </p:txBody>
      </p:sp>
      <p:sp>
        <p:nvSpPr>
          <p:cNvPr name="TextBox 43" id="43"/>
          <p:cNvSpPr txBox="true"/>
          <p:nvPr/>
        </p:nvSpPr>
        <p:spPr>
          <a:xfrm rot="-5400000">
            <a:off x="-1230196" y="6771049"/>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TextBox 44" id="44"/>
          <p:cNvSpPr txBox="true"/>
          <p:nvPr/>
        </p:nvSpPr>
        <p:spPr>
          <a:xfrm rot="0">
            <a:off x="14566734" y="4718066"/>
            <a:ext cx="1915831"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Solenoid Door Lock</a:t>
            </a:r>
          </a:p>
        </p:txBody>
      </p:sp>
      <p:sp>
        <p:nvSpPr>
          <p:cNvPr name="TextBox 45" id="45"/>
          <p:cNvSpPr txBox="true"/>
          <p:nvPr/>
        </p:nvSpPr>
        <p:spPr>
          <a:xfrm rot="0">
            <a:off x="11802623" y="4339456"/>
            <a:ext cx="547481" cy="276290"/>
          </a:xfrm>
          <a:prstGeom prst="rect">
            <a:avLst/>
          </a:prstGeom>
        </p:spPr>
        <p:txBody>
          <a:bodyPr anchor="t" rtlCol="false" tIns="0" lIns="0" bIns="0" rIns="0">
            <a:spAutoFit/>
          </a:bodyPr>
          <a:lstStyle/>
          <a:p>
            <a:pPr algn="ctr">
              <a:lnSpc>
                <a:spcPts val="2212"/>
              </a:lnSpc>
            </a:pPr>
            <a:r>
              <a:rPr lang="en-US" sz="1580">
                <a:solidFill>
                  <a:srgbClr val="000000"/>
                </a:solidFill>
                <a:latin typeface="Open Sans Bold"/>
              </a:rPr>
              <a:t>Relay</a:t>
            </a:r>
          </a:p>
        </p:txBody>
      </p:sp>
      <p:sp>
        <p:nvSpPr>
          <p:cNvPr name="TextBox 46" id="46"/>
          <p:cNvSpPr txBox="true"/>
          <p:nvPr/>
        </p:nvSpPr>
        <p:spPr>
          <a:xfrm rot="0">
            <a:off x="8001601" y="2194784"/>
            <a:ext cx="1365302" cy="276883"/>
          </a:xfrm>
          <a:prstGeom prst="rect">
            <a:avLst/>
          </a:prstGeom>
        </p:spPr>
        <p:txBody>
          <a:bodyPr anchor="t" rtlCol="false" tIns="0" lIns="0" bIns="0" rIns="0">
            <a:spAutoFit/>
          </a:bodyPr>
          <a:lstStyle/>
          <a:p>
            <a:pPr algn="ctr">
              <a:lnSpc>
                <a:spcPts val="2394"/>
              </a:lnSpc>
            </a:pPr>
            <a:r>
              <a:rPr lang="en-US" sz="1710">
                <a:solidFill>
                  <a:srgbClr val="000000"/>
                </a:solidFill>
                <a:latin typeface="Open Sans Bold"/>
              </a:rPr>
              <a:t>Raspberry Pi</a:t>
            </a:r>
          </a:p>
        </p:txBody>
      </p:sp>
      <p:sp>
        <p:nvSpPr>
          <p:cNvPr name="Freeform 47" id="47"/>
          <p:cNvSpPr/>
          <p:nvPr/>
        </p:nvSpPr>
        <p:spPr>
          <a:xfrm flipH="false" flipV="false" rot="0">
            <a:off x="15889369" y="9264838"/>
            <a:ext cx="2123842" cy="656460"/>
          </a:xfrm>
          <a:custGeom>
            <a:avLst/>
            <a:gdLst/>
            <a:ahLst/>
            <a:cxnLst/>
            <a:rect r="r" b="b" t="t" l="l"/>
            <a:pathLst>
              <a:path h="656460" w="2123842">
                <a:moveTo>
                  <a:pt x="0" y="0"/>
                </a:moveTo>
                <a:lnTo>
                  <a:pt x="2123842" y="0"/>
                </a:lnTo>
                <a:lnTo>
                  <a:pt x="2123842" y="656461"/>
                </a:lnTo>
                <a:lnTo>
                  <a:pt x="0" y="65646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sp>
        <p:nvSpPr>
          <p:cNvPr name="TextBox 2" id="2"/>
          <p:cNvSpPr txBox="true"/>
          <p:nvPr/>
        </p:nvSpPr>
        <p:spPr>
          <a:xfrm rot="0">
            <a:off x="1028700" y="1114425"/>
            <a:ext cx="10704587" cy="1357294"/>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Bold"/>
              </a:rPr>
              <a:t>Main Feature</a:t>
            </a:r>
          </a:p>
        </p:txBody>
      </p:sp>
      <p:grpSp>
        <p:nvGrpSpPr>
          <p:cNvPr name="Group 3" id="3"/>
          <p:cNvGrpSpPr/>
          <p:nvPr/>
        </p:nvGrpSpPr>
        <p:grpSpPr>
          <a:xfrm rot="0">
            <a:off x="3324330" y="4821967"/>
            <a:ext cx="10864323" cy="1042758"/>
            <a:chOff x="0" y="0"/>
            <a:chExt cx="14485763" cy="1390344"/>
          </a:xfrm>
        </p:grpSpPr>
        <p:sp>
          <p:nvSpPr>
            <p:cNvPr name="Freeform 4" id="4"/>
            <p:cNvSpPr/>
            <p:nvPr/>
          </p:nvSpPr>
          <p:spPr>
            <a:xfrm flipH="false" flipV="false" rot="0">
              <a:off x="0" y="0"/>
              <a:ext cx="1527850" cy="1390344"/>
            </a:xfrm>
            <a:custGeom>
              <a:avLst/>
              <a:gdLst/>
              <a:ahLst/>
              <a:cxnLst/>
              <a:rect r="r" b="b" t="t" l="l"/>
              <a:pathLst>
                <a:path h="1390344" w="1527850">
                  <a:moveTo>
                    <a:pt x="0" y="0"/>
                  </a:moveTo>
                  <a:lnTo>
                    <a:pt x="1527850" y="0"/>
                  </a:lnTo>
                  <a:lnTo>
                    <a:pt x="1527850" y="1390344"/>
                  </a:lnTo>
                  <a:lnTo>
                    <a:pt x="0" y="1390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503355" y="-216718"/>
              <a:ext cx="11982409" cy="1606463"/>
            </a:xfrm>
            <a:prstGeom prst="rect">
              <a:avLst/>
            </a:prstGeom>
          </p:spPr>
          <p:txBody>
            <a:bodyPr anchor="t" rtlCol="false" tIns="0" lIns="0" bIns="0" rIns="0">
              <a:spAutoFit/>
            </a:bodyPr>
            <a:lstStyle/>
            <a:p>
              <a:pPr algn="l">
                <a:lnSpc>
                  <a:spcPts val="8853"/>
                </a:lnSpc>
              </a:pPr>
              <a:r>
                <a:rPr lang="en-US" sz="6810" spc="-102">
                  <a:solidFill>
                    <a:srgbClr val="1A1B18"/>
                  </a:solidFill>
                  <a:latin typeface="Overpass Light Bold"/>
                </a:rPr>
                <a:t>Dual Authentication</a:t>
              </a:r>
            </a:p>
          </p:txBody>
        </p:sp>
      </p:grpSp>
      <p:grpSp>
        <p:nvGrpSpPr>
          <p:cNvPr name="Group 6" id="6"/>
          <p:cNvGrpSpPr/>
          <p:nvPr/>
        </p:nvGrpSpPr>
        <p:grpSpPr>
          <a:xfrm rot="0">
            <a:off x="3324330" y="6279883"/>
            <a:ext cx="10864323" cy="1042758"/>
            <a:chOff x="0" y="0"/>
            <a:chExt cx="14485763" cy="1390344"/>
          </a:xfrm>
        </p:grpSpPr>
        <p:sp>
          <p:nvSpPr>
            <p:cNvPr name="Freeform 7" id="7"/>
            <p:cNvSpPr/>
            <p:nvPr/>
          </p:nvSpPr>
          <p:spPr>
            <a:xfrm flipH="false" flipV="false" rot="0">
              <a:off x="0" y="0"/>
              <a:ext cx="1527850" cy="1390344"/>
            </a:xfrm>
            <a:custGeom>
              <a:avLst/>
              <a:gdLst/>
              <a:ahLst/>
              <a:cxnLst/>
              <a:rect r="r" b="b" t="t" l="l"/>
              <a:pathLst>
                <a:path h="1390344" w="1527850">
                  <a:moveTo>
                    <a:pt x="0" y="0"/>
                  </a:moveTo>
                  <a:lnTo>
                    <a:pt x="1527850" y="0"/>
                  </a:lnTo>
                  <a:lnTo>
                    <a:pt x="1527850" y="1390344"/>
                  </a:lnTo>
                  <a:lnTo>
                    <a:pt x="0" y="1390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503355" y="-216718"/>
              <a:ext cx="11982409" cy="1606463"/>
            </a:xfrm>
            <a:prstGeom prst="rect">
              <a:avLst/>
            </a:prstGeom>
          </p:spPr>
          <p:txBody>
            <a:bodyPr anchor="t" rtlCol="false" tIns="0" lIns="0" bIns="0" rIns="0">
              <a:spAutoFit/>
            </a:bodyPr>
            <a:lstStyle/>
            <a:p>
              <a:pPr algn="l">
                <a:lnSpc>
                  <a:spcPts val="8853"/>
                </a:lnSpc>
              </a:pPr>
              <a:r>
                <a:rPr lang="en-US" sz="6810" spc="-102">
                  <a:solidFill>
                    <a:srgbClr val="1A1B18"/>
                  </a:solidFill>
                  <a:latin typeface="Overpass Light Bold"/>
                </a:rPr>
                <a:t>Real-Time Monitoring</a:t>
              </a:r>
            </a:p>
          </p:txBody>
        </p:sp>
      </p:grpSp>
      <p:grpSp>
        <p:nvGrpSpPr>
          <p:cNvPr name="Group 9" id="9"/>
          <p:cNvGrpSpPr/>
          <p:nvPr/>
        </p:nvGrpSpPr>
        <p:grpSpPr>
          <a:xfrm rot="0">
            <a:off x="3324330" y="7737800"/>
            <a:ext cx="11639339" cy="1042758"/>
            <a:chOff x="0" y="0"/>
            <a:chExt cx="15519119" cy="1390344"/>
          </a:xfrm>
        </p:grpSpPr>
        <p:sp>
          <p:nvSpPr>
            <p:cNvPr name="Freeform 10" id="10"/>
            <p:cNvSpPr/>
            <p:nvPr/>
          </p:nvSpPr>
          <p:spPr>
            <a:xfrm flipH="false" flipV="false" rot="0">
              <a:off x="0" y="0"/>
              <a:ext cx="1527850" cy="1390344"/>
            </a:xfrm>
            <a:custGeom>
              <a:avLst/>
              <a:gdLst/>
              <a:ahLst/>
              <a:cxnLst/>
              <a:rect r="r" b="b" t="t" l="l"/>
              <a:pathLst>
                <a:path h="1390344" w="1527850">
                  <a:moveTo>
                    <a:pt x="0" y="0"/>
                  </a:moveTo>
                  <a:lnTo>
                    <a:pt x="1527850" y="0"/>
                  </a:lnTo>
                  <a:lnTo>
                    <a:pt x="1527850" y="1390344"/>
                  </a:lnTo>
                  <a:lnTo>
                    <a:pt x="0" y="1390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503355" y="-216718"/>
              <a:ext cx="13015764" cy="1606463"/>
            </a:xfrm>
            <a:prstGeom prst="rect">
              <a:avLst/>
            </a:prstGeom>
          </p:spPr>
          <p:txBody>
            <a:bodyPr anchor="t" rtlCol="false" tIns="0" lIns="0" bIns="0" rIns="0">
              <a:spAutoFit/>
            </a:bodyPr>
            <a:lstStyle/>
            <a:p>
              <a:pPr algn="l">
                <a:lnSpc>
                  <a:spcPts val="8853"/>
                </a:lnSpc>
              </a:pPr>
              <a:r>
                <a:rPr lang="en-US" sz="6810" spc="-102">
                  <a:solidFill>
                    <a:srgbClr val="1A1B18"/>
                  </a:solidFill>
                  <a:latin typeface="Overpass Light Bold"/>
                </a:rPr>
                <a:t>Notifications and Alerts</a:t>
              </a:r>
            </a:p>
          </p:txBody>
        </p:sp>
      </p:grpSp>
      <p:grpSp>
        <p:nvGrpSpPr>
          <p:cNvPr name="Group 12" id="12"/>
          <p:cNvGrpSpPr/>
          <p:nvPr/>
        </p:nvGrpSpPr>
        <p:grpSpPr>
          <a:xfrm rot="0">
            <a:off x="3324330" y="3364051"/>
            <a:ext cx="11639339" cy="1042758"/>
            <a:chOff x="0" y="0"/>
            <a:chExt cx="15519119" cy="1390344"/>
          </a:xfrm>
        </p:grpSpPr>
        <p:sp>
          <p:nvSpPr>
            <p:cNvPr name="Freeform 13" id="13"/>
            <p:cNvSpPr/>
            <p:nvPr/>
          </p:nvSpPr>
          <p:spPr>
            <a:xfrm flipH="false" flipV="false" rot="0">
              <a:off x="0" y="0"/>
              <a:ext cx="1527850" cy="1390344"/>
            </a:xfrm>
            <a:custGeom>
              <a:avLst/>
              <a:gdLst/>
              <a:ahLst/>
              <a:cxnLst/>
              <a:rect r="r" b="b" t="t" l="l"/>
              <a:pathLst>
                <a:path h="1390344" w="1527850">
                  <a:moveTo>
                    <a:pt x="0" y="0"/>
                  </a:moveTo>
                  <a:lnTo>
                    <a:pt x="1527850" y="0"/>
                  </a:lnTo>
                  <a:lnTo>
                    <a:pt x="1527850" y="1390344"/>
                  </a:lnTo>
                  <a:lnTo>
                    <a:pt x="0" y="13903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2503355" y="-216718"/>
              <a:ext cx="13015764" cy="1606463"/>
            </a:xfrm>
            <a:prstGeom prst="rect">
              <a:avLst/>
            </a:prstGeom>
          </p:spPr>
          <p:txBody>
            <a:bodyPr anchor="t" rtlCol="false" tIns="0" lIns="0" bIns="0" rIns="0">
              <a:spAutoFit/>
            </a:bodyPr>
            <a:lstStyle/>
            <a:p>
              <a:pPr algn="l">
                <a:lnSpc>
                  <a:spcPts val="8853"/>
                </a:lnSpc>
              </a:pPr>
              <a:r>
                <a:rPr lang="en-US" sz="6810" spc="-102">
                  <a:solidFill>
                    <a:srgbClr val="1A1B18"/>
                  </a:solidFill>
                  <a:latin typeface="Overpass Light Bold"/>
                </a:rPr>
                <a:t>Access History</a:t>
              </a:r>
            </a:p>
          </p:txBody>
        </p:sp>
      </p:grpSp>
      <p:grpSp>
        <p:nvGrpSpPr>
          <p:cNvPr name="Group 15" id="15"/>
          <p:cNvGrpSpPr/>
          <p:nvPr/>
        </p:nvGrpSpPr>
        <p:grpSpPr>
          <a:xfrm rot="5400000">
            <a:off x="16672463" y="8671463"/>
            <a:ext cx="955485" cy="218188"/>
            <a:chOff x="0" y="0"/>
            <a:chExt cx="1273980" cy="290918"/>
          </a:xfrm>
        </p:grpSpPr>
        <p:grpSp>
          <p:nvGrpSpPr>
            <p:cNvPr name="Group 16" id="16"/>
            <p:cNvGrpSpPr>
              <a:grpSpLocks noChangeAspect="true"/>
            </p:cNvGrpSpPr>
            <p:nvPr/>
          </p:nvGrpSpPr>
          <p:grpSpPr>
            <a:xfrm rot="0">
              <a:off x="983062" y="0"/>
              <a:ext cx="290918" cy="290918"/>
              <a:chOff x="0" y="0"/>
              <a:chExt cx="1708150" cy="1708150"/>
            </a:xfrm>
          </p:grpSpPr>
          <p:sp>
            <p:nvSpPr>
              <p:cNvPr name="Freeform 17" id="17"/>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8" id="18"/>
            <p:cNvGrpSpPr>
              <a:grpSpLocks noChangeAspect="true"/>
            </p:cNvGrpSpPr>
            <p:nvPr/>
          </p:nvGrpSpPr>
          <p:grpSpPr>
            <a:xfrm rot="0">
              <a:off x="489944" y="0"/>
              <a:ext cx="290918" cy="290918"/>
              <a:chOff x="0" y="0"/>
              <a:chExt cx="1708150" cy="1708150"/>
            </a:xfrm>
          </p:grpSpPr>
          <p:sp>
            <p:nvSpPr>
              <p:cNvPr name="Freeform 19" id="1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20" id="20"/>
            <p:cNvGrpSpPr/>
            <p:nvPr/>
          </p:nvGrpSpPr>
          <p:grpSpPr>
            <a:xfrm rot="0">
              <a:off x="0" y="1587"/>
              <a:ext cx="287744" cy="287744"/>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grpSp>
        <p:nvGrpSpPr>
          <p:cNvPr name="Group 22" id="22"/>
          <p:cNvGrpSpPr/>
          <p:nvPr/>
        </p:nvGrpSpPr>
        <p:grpSpPr>
          <a:xfrm rot="0">
            <a:off x="16351370" y="1028700"/>
            <a:ext cx="907930" cy="90793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24" id="24"/>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IV</a:t>
              </a:r>
            </a:p>
          </p:txBody>
        </p:sp>
      </p:grpSp>
      <p:sp>
        <p:nvSpPr>
          <p:cNvPr name="Freeform 25" id="25"/>
          <p:cNvSpPr/>
          <p:nvPr/>
        </p:nvSpPr>
        <p:spPr>
          <a:xfrm flipH="false" flipV="false" rot="0">
            <a:off x="159417" y="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07930" cy="9079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V</a:t>
              </a:r>
            </a:p>
          </p:txBody>
        </p:sp>
      </p:grpSp>
      <p:sp>
        <p:nvSpPr>
          <p:cNvPr name="AutoShape 5" id="5"/>
          <p:cNvSpPr/>
          <p:nvPr/>
        </p:nvSpPr>
        <p:spPr>
          <a:xfrm rot="5400000">
            <a:off x="12116064" y="5129213"/>
            <a:ext cx="8229600" cy="0"/>
          </a:xfrm>
          <a:prstGeom prst="line">
            <a:avLst/>
          </a:prstGeom>
          <a:ln cap="flat" w="28575">
            <a:solidFill>
              <a:srgbClr val="CDA63C"/>
            </a:solidFill>
            <a:prstDash val="solid"/>
            <a:headEnd type="none" len="sm" w="sm"/>
            <a:tailEnd type="none" len="sm" w="sm"/>
          </a:ln>
        </p:spPr>
      </p:sp>
      <p:sp>
        <p:nvSpPr>
          <p:cNvPr name="Freeform 6" id="6"/>
          <p:cNvSpPr/>
          <p:nvPr/>
        </p:nvSpPr>
        <p:spPr>
          <a:xfrm flipH="false" flipV="false" rot="0">
            <a:off x="16421280" y="745631"/>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2"/>
            <a:stretch>
              <a:fillRect l="0" t="0" r="0" b="0"/>
            </a:stretch>
          </a:blipFill>
        </p:spPr>
      </p:sp>
      <p:grpSp>
        <p:nvGrpSpPr>
          <p:cNvPr name="Group 7" id="7"/>
          <p:cNvGrpSpPr/>
          <p:nvPr/>
        </p:nvGrpSpPr>
        <p:grpSpPr>
          <a:xfrm rot="-10800000">
            <a:off x="16781557" y="2754736"/>
            <a:ext cx="955485" cy="223485"/>
            <a:chOff x="0" y="0"/>
            <a:chExt cx="1273980" cy="297980"/>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7062"/>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4" id="14"/>
          <p:cNvSpPr/>
          <p:nvPr/>
        </p:nvSpPr>
        <p:spPr>
          <a:xfrm flipH="false" flipV="false" rot="0">
            <a:off x="3923299" y="2150706"/>
            <a:ext cx="10441403" cy="6927110"/>
          </a:xfrm>
          <a:custGeom>
            <a:avLst/>
            <a:gdLst/>
            <a:ahLst/>
            <a:cxnLst/>
            <a:rect r="r" b="b" t="t" l="l"/>
            <a:pathLst>
              <a:path h="6927110" w="10441403">
                <a:moveTo>
                  <a:pt x="0" y="0"/>
                </a:moveTo>
                <a:lnTo>
                  <a:pt x="10441402" y="0"/>
                </a:lnTo>
                <a:lnTo>
                  <a:pt x="10441402" y="6927110"/>
                </a:lnTo>
                <a:lnTo>
                  <a:pt x="0" y="6927110"/>
                </a:lnTo>
                <a:lnTo>
                  <a:pt x="0" y="0"/>
                </a:lnTo>
                <a:close/>
              </a:path>
            </a:pathLst>
          </a:custGeom>
          <a:blipFill>
            <a:blip r:embed="rId3"/>
            <a:stretch>
              <a:fillRect l="-28383" t="-18310" r="-25696" b="-12148"/>
            </a:stretch>
          </a:blipFill>
        </p:spPr>
      </p:sp>
      <p:sp>
        <p:nvSpPr>
          <p:cNvPr name="TextBox 15" id="15"/>
          <p:cNvSpPr txBox="true"/>
          <p:nvPr/>
        </p:nvSpPr>
        <p:spPr>
          <a:xfrm rot="-5400000">
            <a:off x="15000404" y="7054118"/>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TextBox 16" id="16"/>
          <p:cNvSpPr txBox="true"/>
          <p:nvPr/>
        </p:nvSpPr>
        <p:spPr>
          <a:xfrm rot="0">
            <a:off x="7341224" y="914891"/>
            <a:ext cx="3605551" cy="973724"/>
          </a:xfrm>
          <a:prstGeom prst="rect">
            <a:avLst/>
          </a:prstGeom>
        </p:spPr>
        <p:txBody>
          <a:bodyPr anchor="t" rtlCol="false" tIns="0" lIns="0" bIns="0" rIns="0">
            <a:spAutoFit/>
          </a:bodyPr>
          <a:lstStyle/>
          <a:p>
            <a:pPr algn="l">
              <a:lnSpc>
                <a:spcPts val="7534"/>
              </a:lnSpc>
            </a:pPr>
            <a:r>
              <a:rPr lang="en-US" sz="6849">
                <a:solidFill>
                  <a:srgbClr val="1A1B18"/>
                </a:solidFill>
                <a:latin typeface="Cormorant Garamond Bold"/>
              </a:rPr>
              <a:t>Schematic</a:t>
            </a:r>
          </a:p>
        </p:txBody>
      </p:sp>
      <p:sp>
        <p:nvSpPr>
          <p:cNvPr name="Freeform 17" id="17"/>
          <p:cNvSpPr/>
          <p:nvPr/>
        </p:nvSpPr>
        <p:spPr>
          <a:xfrm flipH="false" flipV="false" rot="0">
            <a:off x="1028700" y="925830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907930" cy="90793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DA63C"/>
            </a:solidFill>
          </p:spPr>
        </p:sp>
        <p:sp>
          <p:nvSpPr>
            <p:cNvPr name="TextBox 4" id="4"/>
            <p:cNvSpPr txBox="true"/>
            <p:nvPr/>
          </p:nvSpPr>
          <p:spPr>
            <a:xfrm>
              <a:off x="76200" y="9525"/>
              <a:ext cx="660400" cy="727075"/>
            </a:xfrm>
            <a:prstGeom prst="rect">
              <a:avLst/>
            </a:prstGeom>
          </p:spPr>
          <p:txBody>
            <a:bodyPr anchor="ctr" rtlCol="false" tIns="50800" lIns="50800" bIns="50800" rIns="50800"/>
            <a:lstStyle/>
            <a:p>
              <a:pPr algn="ctr">
                <a:lnSpc>
                  <a:spcPts val="4200"/>
                </a:lnSpc>
              </a:pPr>
              <a:r>
                <a:rPr lang="en-US" sz="3000">
                  <a:solidFill>
                    <a:srgbClr val="FAFAFA"/>
                  </a:solidFill>
                  <a:latin typeface="Cormorant Garamond Bold"/>
                </a:rPr>
                <a:t>VI</a:t>
              </a:r>
            </a:p>
          </p:txBody>
        </p:sp>
      </p:grpSp>
      <p:sp>
        <p:nvSpPr>
          <p:cNvPr name="AutoShape 5" id="5"/>
          <p:cNvSpPr/>
          <p:nvPr/>
        </p:nvSpPr>
        <p:spPr>
          <a:xfrm rot="5400000">
            <a:off x="12116064" y="5129213"/>
            <a:ext cx="8229600" cy="0"/>
          </a:xfrm>
          <a:prstGeom prst="line">
            <a:avLst/>
          </a:prstGeom>
          <a:ln cap="flat" w="28575">
            <a:solidFill>
              <a:srgbClr val="CDA63C"/>
            </a:solidFill>
            <a:prstDash val="solid"/>
            <a:headEnd type="none" len="sm" w="sm"/>
            <a:tailEnd type="none" len="sm" w="sm"/>
          </a:ln>
        </p:spPr>
      </p:sp>
      <p:sp>
        <p:nvSpPr>
          <p:cNvPr name="Freeform 6" id="6"/>
          <p:cNvSpPr/>
          <p:nvPr/>
        </p:nvSpPr>
        <p:spPr>
          <a:xfrm flipH="false" flipV="false" rot="0">
            <a:off x="16421280" y="745631"/>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2"/>
            <a:stretch>
              <a:fillRect l="0" t="0" r="0" b="0"/>
            </a:stretch>
          </a:blipFill>
        </p:spPr>
      </p:sp>
      <p:grpSp>
        <p:nvGrpSpPr>
          <p:cNvPr name="Group 7" id="7"/>
          <p:cNvGrpSpPr/>
          <p:nvPr/>
        </p:nvGrpSpPr>
        <p:grpSpPr>
          <a:xfrm rot="0">
            <a:off x="16781557" y="2754736"/>
            <a:ext cx="955485" cy="223485"/>
            <a:chOff x="0" y="0"/>
            <a:chExt cx="1273980" cy="297980"/>
          </a:xfrm>
        </p:grpSpPr>
        <p:grpSp>
          <p:nvGrpSpPr>
            <p:cNvPr name="Group 8" id="8"/>
            <p:cNvGrpSpPr>
              <a:grpSpLocks noChangeAspect="true"/>
            </p:cNvGrpSpPr>
            <p:nvPr/>
          </p:nvGrpSpPr>
          <p:grpSpPr>
            <a:xfrm rot="0">
              <a:off x="983062" y="0"/>
              <a:ext cx="290918" cy="290918"/>
              <a:chOff x="0" y="0"/>
              <a:chExt cx="1708150" cy="1708150"/>
            </a:xfrm>
          </p:grpSpPr>
          <p:sp>
            <p:nvSpPr>
              <p:cNvPr name="Freeform 9" id="9"/>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0" id="10"/>
            <p:cNvGrpSpPr>
              <a:grpSpLocks noChangeAspect="true"/>
            </p:cNvGrpSpPr>
            <p:nvPr/>
          </p:nvGrpSpPr>
          <p:grpSpPr>
            <a:xfrm rot="0">
              <a:off x="489944" y="7062"/>
              <a:ext cx="290918" cy="290918"/>
              <a:chOff x="0" y="0"/>
              <a:chExt cx="1708150" cy="1708150"/>
            </a:xfrm>
          </p:grpSpPr>
          <p:sp>
            <p:nvSpPr>
              <p:cNvPr name="Freeform 11" id="11"/>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12" id="12"/>
            <p:cNvGrpSpPr/>
            <p:nvPr/>
          </p:nvGrpSpPr>
          <p:grpSpPr>
            <a:xfrm rot="0">
              <a:off x="0" y="1587"/>
              <a:ext cx="287744" cy="287744"/>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4" id="14"/>
          <p:cNvSpPr/>
          <p:nvPr/>
        </p:nvSpPr>
        <p:spPr>
          <a:xfrm flipH="false" flipV="false" rot="5400000">
            <a:off x="8274011" y="3332946"/>
            <a:ext cx="7447016" cy="4654385"/>
          </a:xfrm>
          <a:custGeom>
            <a:avLst/>
            <a:gdLst/>
            <a:ahLst/>
            <a:cxnLst/>
            <a:rect r="r" b="b" t="t" l="l"/>
            <a:pathLst>
              <a:path h="4654385" w="7447016">
                <a:moveTo>
                  <a:pt x="0" y="0"/>
                </a:moveTo>
                <a:lnTo>
                  <a:pt x="7447016" y="0"/>
                </a:lnTo>
                <a:lnTo>
                  <a:pt x="7447016" y="4654384"/>
                </a:lnTo>
                <a:lnTo>
                  <a:pt x="0" y="4654384"/>
                </a:lnTo>
                <a:lnTo>
                  <a:pt x="0" y="0"/>
                </a:lnTo>
                <a:close/>
              </a:path>
            </a:pathLst>
          </a:custGeom>
          <a:blipFill>
            <a:blip r:embed="rId3"/>
            <a:stretch>
              <a:fillRect l="0" t="0" r="0" b="0"/>
            </a:stretch>
          </a:blipFill>
        </p:spPr>
      </p:sp>
      <p:sp>
        <p:nvSpPr>
          <p:cNvPr name="Freeform 15" id="15"/>
          <p:cNvSpPr/>
          <p:nvPr/>
        </p:nvSpPr>
        <p:spPr>
          <a:xfrm flipH="false" flipV="false" rot="0">
            <a:off x="3963288" y="1936630"/>
            <a:ext cx="4673337" cy="7447016"/>
          </a:xfrm>
          <a:custGeom>
            <a:avLst/>
            <a:gdLst/>
            <a:ahLst/>
            <a:cxnLst/>
            <a:rect r="r" b="b" t="t" l="l"/>
            <a:pathLst>
              <a:path h="7447016" w="4673337">
                <a:moveTo>
                  <a:pt x="0" y="0"/>
                </a:moveTo>
                <a:lnTo>
                  <a:pt x="4673337" y="0"/>
                </a:lnTo>
                <a:lnTo>
                  <a:pt x="4673337" y="7447016"/>
                </a:lnTo>
                <a:lnTo>
                  <a:pt x="0" y="7447016"/>
                </a:lnTo>
                <a:lnTo>
                  <a:pt x="0" y="0"/>
                </a:lnTo>
                <a:close/>
              </a:path>
            </a:pathLst>
          </a:custGeom>
          <a:blipFill>
            <a:blip r:embed="rId4"/>
            <a:stretch>
              <a:fillRect l="0" t="0" r="0" b="0"/>
            </a:stretch>
          </a:blipFill>
        </p:spPr>
      </p:sp>
      <p:sp>
        <p:nvSpPr>
          <p:cNvPr name="Freeform 16" id="16"/>
          <p:cNvSpPr/>
          <p:nvPr/>
        </p:nvSpPr>
        <p:spPr>
          <a:xfrm flipH="false" flipV="false" rot="0">
            <a:off x="0" y="995877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5400000">
            <a:off x="15000404" y="7054118"/>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TextBox 18" id="18"/>
          <p:cNvSpPr txBox="true"/>
          <p:nvPr/>
        </p:nvSpPr>
        <p:spPr>
          <a:xfrm rot="0">
            <a:off x="5896452" y="962906"/>
            <a:ext cx="6360302" cy="973724"/>
          </a:xfrm>
          <a:prstGeom prst="rect">
            <a:avLst/>
          </a:prstGeom>
        </p:spPr>
        <p:txBody>
          <a:bodyPr anchor="t" rtlCol="false" tIns="0" lIns="0" bIns="0" rIns="0">
            <a:spAutoFit/>
          </a:bodyPr>
          <a:lstStyle/>
          <a:p>
            <a:pPr algn="l">
              <a:lnSpc>
                <a:spcPts val="7534"/>
              </a:lnSpc>
            </a:pPr>
            <a:r>
              <a:rPr lang="en-US" sz="6849">
                <a:solidFill>
                  <a:srgbClr val="1A1B18"/>
                </a:solidFill>
                <a:latin typeface="Cormorant Garamond Bold"/>
              </a:rPr>
              <a:t>PCB 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BE7E0"/>
        </a:solidFill>
      </p:bgPr>
    </p:bg>
    <p:spTree>
      <p:nvGrpSpPr>
        <p:cNvPr id="1" name=""/>
        <p:cNvGrpSpPr/>
        <p:nvPr/>
      </p:nvGrpSpPr>
      <p:grpSpPr>
        <a:xfrm>
          <a:off x="0" y="0"/>
          <a:ext cx="0" cy="0"/>
          <a:chOff x="0" y="0"/>
          <a:chExt cx="0" cy="0"/>
        </a:xfrm>
      </p:grpSpPr>
      <p:grpSp>
        <p:nvGrpSpPr>
          <p:cNvPr name="Group 2" id="2"/>
          <p:cNvGrpSpPr/>
          <p:nvPr/>
        </p:nvGrpSpPr>
        <p:grpSpPr>
          <a:xfrm rot="0">
            <a:off x="16303815" y="1113728"/>
            <a:ext cx="955485" cy="218188"/>
            <a:chOff x="0" y="0"/>
            <a:chExt cx="1273980" cy="290918"/>
          </a:xfrm>
        </p:grpSpPr>
        <p:grpSp>
          <p:nvGrpSpPr>
            <p:cNvPr name="Group 3" id="3"/>
            <p:cNvGrpSpPr>
              <a:grpSpLocks noChangeAspect="true"/>
            </p:cNvGrpSpPr>
            <p:nvPr/>
          </p:nvGrpSpPr>
          <p:grpSpPr>
            <a:xfrm rot="0">
              <a:off x="983062" y="0"/>
              <a:ext cx="290918" cy="290918"/>
              <a:chOff x="0" y="0"/>
              <a:chExt cx="1708150" cy="1708150"/>
            </a:xfrm>
          </p:grpSpPr>
          <p:sp>
            <p:nvSpPr>
              <p:cNvPr name="Freeform 4" id="4"/>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5" id="5"/>
            <p:cNvGrpSpPr>
              <a:grpSpLocks noChangeAspect="true"/>
            </p:cNvGrpSpPr>
            <p:nvPr/>
          </p:nvGrpSpPr>
          <p:grpSpPr>
            <a:xfrm rot="0">
              <a:off x="0"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p:nvPr/>
          </p:nvGrpSpPr>
          <p:grpSpPr>
            <a:xfrm rot="0">
              <a:off x="493118" y="1587"/>
              <a:ext cx="287744" cy="287744"/>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TextBox 9" id="9"/>
          <p:cNvSpPr txBox="true"/>
          <p:nvPr/>
        </p:nvSpPr>
        <p:spPr>
          <a:xfrm rot="0">
            <a:off x="1028700" y="1308547"/>
            <a:ext cx="9724554" cy="1357294"/>
          </a:xfrm>
          <a:prstGeom prst="rect">
            <a:avLst/>
          </a:prstGeom>
        </p:spPr>
        <p:txBody>
          <a:bodyPr anchor="t" rtlCol="false" tIns="0" lIns="0" bIns="0" rIns="0">
            <a:spAutoFit/>
          </a:bodyPr>
          <a:lstStyle/>
          <a:p>
            <a:pPr algn="l">
              <a:lnSpc>
                <a:spcPts val="10450"/>
              </a:lnSpc>
            </a:pPr>
            <a:r>
              <a:rPr lang="en-US" sz="9500">
                <a:solidFill>
                  <a:srgbClr val="1A1B18"/>
                </a:solidFill>
                <a:latin typeface="Cormorant Garamond Bold"/>
              </a:rPr>
              <a:t>Product Prototype</a:t>
            </a:r>
          </a:p>
        </p:txBody>
      </p:sp>
      <p:grpSp>
        <p:nvGrpSpPr>
          <p:cNvPr name="Group 10" id="10"/>
          <p:cNvGrpSpPr/>
          <p:nvPr/>
        </p:nvGrpSpPr>
        <p:grpSpPr>
          <a:xfrm rot="0">
            <a:off x="896373" y="3418812"/>
            <a:ext cx="16531019" cy="5279304"/>
            <a:chOff x="0" y="0"/>
            <a:chExt cx="22041359" cy="7039072"/>
          </a:xfrm>
        </p:grpSpPr>
        <p:sp>
          <p:nvSpPr>
            <p:cNvPr name="Freeform 11" id="11"/>
            <p:cNvSpPr/>
            <p:nvPr/>
          </p:nvSpPr>
          <p:spPr>
            <a:xfrm flipH="false" flipV="false" rot="0">
              <a:off x="7510470" y="0"/>
              <a:ext cx="4358159" cy="7039072"/>
            </a:xfrm>
            <a:custGeom>
              <a:avLst/>
              <a:gdLst/>
              <a:ahLst/>
              <a:cxnLst/>
              <a:rect r="r" b="b" t="t" l="l"/>
              <a:pathLst>
                <a:path h="7039072" w="4358159">
                  <a:moveTo>
                    <a:pt x="0" y="0"/>
                  </a:moveTo>
                  <a:lnTo>
                    <a:pt x="4358159" y="0"/>
                  </a:lnTo>
                  <a:lnTo>
                    <a:pt x="4358159" y="7039072"/>
                  </a:lnTo>
                  <a:lnTo>
                    <a:pt x="0" y="7039072"/>
                  </a:lnTo>
                  <a:lnTo>
                    <a:pt x="0" y="0"/>
                  </a:lnTo>
                  <a:close/>
                </a:path>
              </a:pathLst>
            </a:custGeom>
            <a:blipFill>
              <a:blip r:embed="rId2"/>
              <a:stretch>
                <a:fillRect l="0" t="-61260" r="-104604" b="-7643"/>
              </a:stretch>
            </a:blipFill>
          </p:spPr>
        </p:sp>
        <p:sp>
          <p:nvSpPr>
            <p:cNvPr name="TextBox 12" id="12"/>
            <p:cNvSpPr txBox="true"/>
            <p:nvPr/>
          </p:nvSpPr>
          <p:spPr>
            <a:xfrm rot="0">
              <a:off x="10174477" y="6030138"/>
              <a:ext cx="579659" cy="326122"/>
            </a:xfrm>
            <a:prstGeom prst="rect">
              <a:avLst/>
            </a:prstGeom>
          </p:spPr>
          <p:txBody>
            <a:bodyPr anchor="t" rtlCol="false" tIns="0" lIns="0" bIns="0" rIns="0">
              <a:spAutoFit/>
            </a:bodyPr>
            <a:lstStyle/>
            <a:p>
              <a:pPr algn="ctr">
                <a:lnSpc>
                  <a:spcPts val="2072"/>
                </a:lnSpc>
              </a:pPr>
              <a:r>
                <a:rPr lang="en-US" sz="1480">
                  <a:solidFill>
                    <a:srgbClr val="000000"/>
                  </a:solidFill>
                  <a:latin typeface="Open Sans Bold"/>
                </a:rPr>
                <a:t>RFID</a:t>
              </a:r>
            </a:p>
          </p:txBody>
        </p:sp>
        <p:sp>
          <p:nvSpPr>
            <p:cNvPr name="TextBox 13" id="13"/>
            <p:cNvSpPr txBox="true"/>
            <p:nvPr/>
          </p:nvSpPr>
          <p:spPr>
            <a:xfrm rot="0">
              <a:off x="9540517" y="3046066"/>
              <a:ext cx="2427236" cy="326122"/>
            </a:xfrm>
            <a:prstGeom prst="rect">
              <a:avLst/>
            </a:prstGeom>
          </p:spPr>
          <p:txBody>
            <a:bodyPr anchor="t" rtlCol="false" tIns="0" lIns="0" bIns="0" rIns="0">
              <a:spAutoFit/>
            </a:bodyPr>
            <a:lstStyle/>
            <a:p>
              <a:pPr algn="ctr">
                <a:lnSpc>
                  <a:spcPts val="2072"/>
                </a:lnSpc>
              </a:pPr>
              <a:r>
                <a:rPr lang="en-US" sz="1480">
                  <a:solidFill>
                    <a:srgbClr val="000000"/>
                  </a:solidFill>
                  <a:latin typeface="Open Sans Bold"/>
                </a:rPr>
                <a:t>Solenoid Door Lock</a:t>
              </a:r>
            </a:p>
          </p:txBody>
        </p:sp>
        <p:sp>
          <p:nvSpPr>
            <p:cNvPr name="TextBox 14" id="14"/>
            <p:cNvSpPr txBox="true"/>
            <p:nvPr/>
          </p:nvSpPr>
          <p:spPr>
            <a:xfrm rot="0">
              <a:off x="9689549" y="719118"/>
              <a:ext cx="2306177" cy="327403"/>
            </a:xfrm>
            <a:prstGeom prst="rect">
              <a:avLst/>
            </a:prstGeom>
          </p:spPr>
          <p:txBody>
            <a:bodyPr anchor="t" rtlCol="false" tIns="0" lIns="0" bIns="0" rIns="0">
              <a:spAutoFit/>
            </a:bodyPr>
            <a:lstStyle/>
            <a:p>
              <a:pPr algn="ctr">
                <a:lnSpc>
                  <a:spcPts val="2081"/>
                </a:lnSpc>
              </a:pPr>
              <a:r>
                <a:rPr lang="en-US" sz="1486">
                  <a:solidFill>
                    <a:srgbClr val="000000"/>
                  </a:solidFill>
                  <a:latin typeface="Open Sans Bold"/>
                </a:rPr>
                <a:t> Ultrasonic Sensor</a:t>
              </a:r>
            </a:p>
          </p:txBody>
        </p:sp>
        <p:sp>
          <p:nvSpPr>
            <p:cNvPr name="Freeform 15" id="15"/>
            <p:cNvSpPr/>
            <p:nvPr/>
          </p:nvSpPr>
          <p:spPr>
            <a:xfrm flipH="false" flipV="false" rot="0">
              <a:off x="0" y="0"/>
              <a:ext cx="6929223" cy="7039072"/>
            </a:xfrm>
            <a:custGeom>
              <a:avLst/>
              <a:gdLst/>
              <a:ahLst/>
              <a:cxnLst/>
              <a:rect r="r" b="b" t="t" l="l"/>
              <a:pathLst>
                <a:path h="7039072" w="6929223">
                  <a:moveTo>
                    <a:pt x="0" y="0"/>
                  </a:moveTo>
                  <a:lnTo>
                    <a:pt x="6929223" y="0"/>
                  </a:lnTo>
                  <a:lnTo>
                    <a:pt x="6929223" y="7039072"/>
                  </a:lnTo>
                  <a:lnTo>
                    <a:pt x="0" y="7039072"/>
                  </a:lnTo>
                  <a:lnTo>
                    <a:pt x="0" y="0"/>
                  </a:lnTo>
                  <a:close/>
                </a:path>
              </a:pathLst>
            </a:custGeom>
            <a:blipFill>
              <a:blip r:embed="rId3"/>
              <a:stretch>
                <a:fillRect l="-6226" t="-25652" r="-31363" b="-54937"/>
              </a:stretch>
            </a:blipFill>
          </p:spPr>
        </p:sp>
        <p:sp>
          <p:nvSpPr>
            <p:cNvPr name="TextBox 16" id="16"/>
            <p:cNvSpPr txBox="true"/>
            <p:nvPr/>
          </p:nvSpPr>
          <p:spPr>
            <a:xfrm rot="0">
              <a:off x="1645921" y="825226"/>
              <a:ext cx="1067358" cy="265748"/>
            </a:xfrm>
            <a:prstGeom prst="rect">
              <a:avLst/>
            </a:prstGeom>
          </p:spPr>
          <p:txBody>
            <a:bodyPr anchor="t" rtlCol="false" tIns="0" lIns="0" bIns="0" rIns="0">
              <a:spAutoFit/>
            </a:bodyPr>
            <a:lstStyle/>
            <a:p>
              <a:pPr algn="ctr">
                <a:lnSpc>
                  <a:spcPts val="1718"/>
                </a:lnSpc>
              </a:pPr>
              <a:r>
                <a:rPr lang="en-US" sz="1227">
                  <a:solidFill>
                    <a:srgbClr val="000000"/>
                  </a:solidFill>
                  <a:latin typeface="Open Sans Bold"/>
                </a:rPr>
                <a:t>Pi Camera</a:t>
              </a:r>
            </a:p>
          </p:txBody>
        </p:sp>
        <p:sp>
          <p:nvSpPr>
            <p:cNvPr name="TextBox 17" id="17"/>
            <p:cNvSpPr txBox="true"/>
            <p:nvPr/>
          </p:nvSpPr>
          <p:spPr>
            <a:xfrm rot="0">
              <a:off x="0" y="5678724"/>
              <a:ext cx="2797517" cy="279450"/>
            </a:xfrm>
            <a:prstGeom prst="rect">
              <a:avLst/>
            </a:prstGeom>
          </p:spPr>
          <p:txBody>
            <a:bodyPr anchor="t" rtlCol="false" tIns="0" lIns="0" bIns="0" rIns="0">
              <a:spAutoFit/>
            </a:bodyPr>
            <a:lstStyle/>
            <a:p>
              <a:pPr algn="ctr">
                <a:lnSpc>
                  <a:spcPts val="1747"/>
                </a:lnSpc>
              </a:pPr>
              <a:r>
                <a:rPr lang="en-US" sz="1248">
                  <a:solidFill>
                    <a:srgbClr val="000000"/>
                  </a:solidFill>
                  <a:latin typeface="Open Sans Bold"/>
                </a:rPr>
                <a:t>Adjustable Power Adapter</a:t>
              </a:r>
            </a:p>
          </p:txBody>
        </p:sp>
        <p:sp>
          <p:nvSpPr>
            <p:cNvPr name="TextBox 18" id="18"/>
            <p:cNvSpPr txBox="true"/>
            <p:nvPr/>
          </p:nvSpPr>
          <p:spPr>
            <a:xfrm rot="0">
              <a:off x="2586306" y="3574315"/>
              <a:ext cx="1902443" cy="265564"/>
            </a:xfrm>
            <a:prstGeom prst="rect">
              <a:avLst/>
            </a:prstGeom>
          </p:spPr>
          <p:txBody>
            <a:bodyPr anchor="t" rtlCol="false" tIns="0" lIns="0" bIns="0" rIns="0">
              <a:spAutoFit/>
            </a:bodyPr>
            <a:lstStyle/>
            <a:p>
              <a:pPr algn="ctr">
                <a:lnSpc>
                  <a:spcPts val="1717"/>
                </a:lnSpc>
              </a:pPr>
              <a:r>
                <a:rPr lang="en-US" sz="1226">
                  <a:solidFill>
                    <a:srgbClr val="000000"/>
                  </a:solidFill>
                  <a:latin typeface="Open Sans Bold"/>
                </a:rPr>
                <a:t> Ultrasonic Sensor</a:t>
              </a:r>
            </a:p>
          </p:txBody>
        </p:sp>
        <p:sp>
          <p:nvSpPr>
            <p:cNvPr name="Freeform 19" id="19"/>
            <p:cNvSpPr/>
            <p:nvPr/>
          </p:nvSpPr>
          <p:spPr>
            <a:xfrm flipH="false" flipV="false" rot="0">
              <a:off x="12526039" y="0"/>
              <a:ext cx="9515320" cy="6446972"/>
            </a:xfrm>
            <a:custGeom>
              <a:avLst/>
              <a:gdLst/>
              <a:ahLst/>
              <a:cxnLst/>
              <a:rect r="r" b="b" t="t" l="l"/>
              <a:pathLst>
                <a:path h="6446972" w="9515320">
                  <a:moveTo>
                    <a:pt x="0" y="0"/>
                  </a:moveTo>
                  <a:lnTo>
                    <a:pt x="9515320" y="0"/>
                  </a:lnTo>
                  <a:lnTo>
                    <a:pt x="9515320" y="6446972"/>
                  </a:lnTo>
                  <a:lnTo>
                    <a:pt x="0" y="6446972"/>
                  </a:lnTo>
                  <a:lnTo>
                    <a:pt x="0" y="0"/>
                  </a:lnTo>
                  <a:close/>
                </a:path>
              </a:pathLst>
            </a:custGeom>
            <a:blipFill>
              <a:blip r:embed="rId4"/>
              <a:stretch>
                <a:fillRect l="-1939" t="-34927" r="-19950" b="0"/>
              </a:stretch>
            </a:blipFill>
          </p:spPr>
        </p:sp>
        <p:sp>
          <p:nvSpPr>
            <p:cNvPr name="TextBox 20" id="20"/>
            <p:cNvSpPr txBox="true"/>
            <p:nvPr/>
          </p:nvSpPr>
          <p:spPr>
            <a:xfrm rot="0">
              <a:off x="12632364" y="6408872"/>
              <a:ext cx="4766500" cy="465549"/>
            </a:xfrm>
            <a:prstGeom prst="rect">
              <a:avLst/>
            </a:prstGeom>
          </p:spPr>
          <p:txBody>
            <a:bodyPr anchor="t" rtlCol="false" tIns="0" lIns="0" bIns="0" rIns="0">
              <a:spAutoFit/>
            </a:bodyPr>
            <a:lstStyle/>
            <a:p>
              <a:pPr algn="ctr">
                <a:lnSpc>
                  <a:spcPts val="2977"/>
                </a:lnSpc>
              </a:pPr>
              <a:r>
                <a:rPr lang="en-US" sz="2126">
                  <a:solidFill>
                    <a:srgbClr val="000000"/>
                  </a:solidFill>
                  <a:latin typeface="Open Sans Bold"/>
                </a:rPr>
                <a:t>Adjustable Power Adapter</a:t>
              </a:r>
            </a:p>
          </p:txBody>
        </p:sp>
        <p:sp>
          <p:nvSpPr>
            <p:cNvPr name="TextBox 21" id="21"/>
            <p:cNvSpPr txBox="true"/>
            <p:nvPr/>
          </p:nvSpPr>
          <p:spPr>
            <a:xfrm rot="0">
              <a:off x="15365763" y="3817431"/>
              <a:ext cx="2117197" cy="441853"/>
            </a:xfrm>
            <a:prstGeom prst="rect">
              <a:avLst/>
            </a:prstGeom>
          </p:spPr>
          <p:txBody>
            <a:bodyPr anchor="t" rtlCol="false" tIns="0" lIns="0" bIns="0" rIns="0">
              <a:spAutoFit/>
            </a:bodyPr>
            <a:lstStyle/>
            <a:p>
              <a:pPr algn="ctr">
                <a:lnSpc>
                  <a:spcPts val="2746"/>
                </a:lnSpc>
              </a:pPr>
              <a:r>
                <a:rPr lang="en-US" sz="1961">
                  <a:solidFill>
                    <a:srgbClr val="000000"/>
                  </a:solidFill>
                  <a:latin typeface="Open Sans Bold"/>
                </a:rPr>
                <a:t>Raspberry Pi</a:t>
              </a:r>
            </a:p>
          </p:txBody>
        </p:sp>
      </p:grpSp>
      <p:sp>
        <p:nvSpPr>
          <p:cNvPr name="TextBox 22" id="22"/>
          <p:cNvSpPr txBox="true"/>
          <p:nvPr/>
        </p:nvSpPr>
        <p:spPr>
          <a:xfrm rot="0">
            <a:off x="15909671" y="5130489"/>
            <a:ext cx="678284" cy="338592"/>
          </a:xfrm>
          <a:prstGeom prst="rect">
            <a:avLst/>
          </a:prstGeom>
        </p:spPr>
        <p:txBody>
          <a:bodyPr anchor="t" rtlCol="false" tIns="0" lIns="0" bIns="0" rIns="0">
            <a:spAutoFit/>
          </a:bodyPr>
          <a:lstStyle/>
          <a:p>
            <a:pPr algn="ctr">
              <a:lnSpc>
                <a:spcPts val="2702"/>
              </a:lnSpc>
            </a:pPr>
            <a:r>
              <a:rPr lang="en-US" sz="1930">
                <a:solidFill>
                  <a:srgbClr val="000000"/>
                </a:solidFill>
                <a:latin typeface="Open Sans Bold"/>
              </a:rPr>
              <a:t>Relay</a:t>
            </a:r>
          </a:p>
        </p:txBody>
      </p:sp>
      <p:sp>
        <p:nvSpPr>
          <p:cNvPr name="Freeform 23" id="23"/>
          <p:cNvSpPr/>
          <p:nvPr/>
        </p:nvSpPr>
        <p:spPr>
          <a:xfrm flipH="false" flipV="false" rot="0">
            <a:off x="80956" y="995877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4" id="24"/>
          <p:cNvSpPr/>
          <p:nvPr/>
        </p:nvSpPr>
        <p:spPr>
          <a:xfrm flipH="false" flipV="false" rot="0">
            <a:off x="16164158" y="-328230"/>
            <a:ext cx="2123842" cy="656460"/>
          </a:xfrm>
          <a:custGeom>
            <a:avLst/>
            <a:gdLst/>
            <a:ahLst/>
            <a:cxnLst/>
            <a:rect r="r" b="b" t="t" l="l"/>
            <a:pathLst>
              <a:path h="656460" w="2123842">
                <a:moveTo>
                  <a:pt x="0" y="0"/>
                </a:moveTo>
                <a:lnTo>
                  <a:pt x="2123842" y="0"/>
                </a:lnTo>
                <a:lnTo>
                  <a:pt x="2123842" y="656460"/>
                </a:lnTo>
                <a:lnTo>
                  <a:pt x="0" y="6564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rot="5400000">
            <a:off x="-1948833" y="5129213"/>
            <a:ext cx="8229600" cy="0"/>
          </a:xfrm>
          <a:prstGeom prst="line">
            <a:avLst/>
          </a:prstGeom>
          <a:ln cap="flat" w="28575">
            <a:solidFill>
              <a:srgbClr val="CDA63C"/>
            </a:solidFill>
            <a:prstDash val="solid"/>
            <a:headEnd type="none" len="sm" w="sm"/>
            <a:tailEnd type="none" len="sm" w="sm"/>
          </a:ln>
        </p:spPr>
      </p:sp>
      <p:sp>
        <p:nvSpPr>
          <p:cNvPr name="Freeform 3" id="3"/>
          <p:cNvSpPr/>
          <p:nvPr/>
        </p:nvSpPr>
        <p:spPr>
          <a:xfrm flipH="false" flipV="false" rot="0">
            <a:off x="190680" y="462562"/>
            <a:ext cx="1676041" cy="1738708"/>
          </a:xfrm>
          <a:custGeom>
            <a:avLst/>
            <a:gdLst/>
            <a:ahLst/>
            <a:cxnLst/>
            <a:rect r="r" b="b" t="t" l="l"/>
            <a:pathLst>
              <a:path h="1738708" w="1676041">
                <a:moveTo>
                  <a:pt x="0" y="0"/>
                </a:moveTo>
                <a:lnTo>
                  <a:pt x="1676040" y="0"/>
                </a:lnTo>
                <a:lnTo>
                  <a:pt x="1676040" y="1738708"/>
                </a:lnTo>
                <a:lnTo>
                  <a:pt x="0" y="1738708"/>
                </a:lnTo>
                <a:lnTo>
                  <a:pt x="0" y="0"/>
                </a:lnTo>
                <a:close/>
              </a:path>
            </a:pathLst>
          </a:custGeom>
          <a:blipFill>
            <a:blip r:embed="rId2"/>
            <a:stretch>
              <a:fillRect l="0" t="0" r="0" b="0"/>
            </a:stretch>
          </a:blipFill>
        </p:spPr>
      </p:sp>
      <p:grpSp>
        <p:nvGrpSpPr>
          <p:cNvPr name="Group 4" id="4"/>
          <p:cNvGrpSpPr/>
          <p:nvPr/>
        </p:nvGrpSpPr>
        <p:grpSpPr>
          <a:xfrm rot="0">
            <a:off x="550957" y="2471667"/>
            <a:ext cx="955485" cy="223485"/>
            <a:chOff x="0" y="0"/>
            <a:chExt cx="1273980" cy="297980"/>
          </a:xfrm>
        </p:grpSpPr>
        <p:grpSp>
          <p:nvGrpSpPr>
            <p:cNvPr name="Group 5" id="5"/>
            <p:cNvGrpSpPr>
              <a:grpSpLocks noChangeAspect="true"/>
            </p:cNvGrpSpPr>
            <p:nvPr/>
          </p:nvGrpSpPr>
          <p:grpSpPr>
            <a:xfrm rot="0">
              <a:off x="983062" y="0"/>
              <a:ext cx="290918" cy="290918"/>
              <a:chOff x="0" y="0"/>
              <a:chExt cx="1708150" cy="1708150"/>
            </a:xfrm>
          </p:grpSpPr>
          <p:sp>
            <p:nvSpPr>
              <p:cNvPr name="Freeform 6" id="6"/>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7" id="7"/>
            <p:cNvGrpSpPr>
              <a:grpSpLocks noChangeAspect="true"/>
            </p:cNvGrpSpPr>
            <p:nvPr/>
          </p:nvGrpSpPr>
          <p:grpSpPr>
            <a:xfrm rot="0">
              <a:off x="489944" y="7062"/>
              <a:ext cx="290918" cy="290918"/>
              <a:chOff x="0" y="0"/>
              <a:chExt cx="1708150" cy="1708150"/>
            </a:xfrm>
          </p:grpSpPr>
          <p:sp>
            <p:nvSpPr>
              <p:cNvPr name="Freeform 8" id="8"/>
              <p:cNvSpPr/>
              <p:nvPr/>
            </p:nvSpPr>
            <p:spPr>
              <a:xfrm flipH="false" flipV="false" rot="0">
                <a:off x="0" y="0"/>
                <a:ext cx="1708150" cy="1708150"/>
              </a:xfrm>
              <a:custGeom>
                <a:avLst/>
                <a:gdLst/>
                <a:ahLst/>
                <a:cxnLst/>
                <a:rect r="r" b="b" t="t" l="l"/>
                <a:pathLst>
                  <a:path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1A1B18"/>
              </a:solidFill>
            </p:spPr>
          </p:sp>
        </p:grpSp>
        <p:grpSp>
          <p:nvGrpSpPr>
            <p:cNvPr name="Group 9" id="9"/>
            <p:cNvGrpSpPr/>
            <p:nvPr/>
          </p:nvGrpSpPr>
          <p:grpSpPr>
            <a:xfrm rot="0">
              <a:off x="0" y="1587"/>
              <a:ext cx="287744" cy="28774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A63C"/>
              </a:solidFill>
            </p:spPr>
          </p:sp>
        </p:grpSp>
      </p:grpSp>
      <p:sp>
        <p:nvSpPr>
          <p:cNvPr name="Freeform 11" id="11"/>
          <p:cNvSpPr/>
          <p:nvPr/>
        </p:nvSpPr>
        <p:spPr>
          <a:xfrm flipH="false" flipV="false" rot="0">
            <a:off x="2442827" y="2583410"/>
            <a:ext cx="15437707" cy="5677582"/>
          </a:xfrm>
          <a:custGeom>
            <a:avLst/>
            <a:gdLst/>
            <a:ahLst/>
            <a:cxnLst/>
            <a:rect r="r" b="b" t="t" l="l"/>
            <a:pathLst>
              <a:path h="5677582" w="15437707">
                <a:moveTo>
                  <a:pt x="0" y="0"/>
                </a:moveTo>
                <a:lnTo>
                  <a:pt x="15437707" y="0"/>
                </a:lnTo>
                <a:lnTo>
                  <a:pt x="15437707" y="5677582"/>
                </a:lnTo>
                <a:lnTo>
                  <a:pt x="0" y="5677582"/>
                </a:lnTo>
                <a:lnTo>
                  <a:pt x="0" y="0"/>
                </a:lnTo>
                <a:close/>
              </a:path>
            </a:pathLst>
          </a:custGeom>
          <a:blipFill>
            <a:blip r:embed="rId3"/>
            <a:stretch>
              <a:fillRect l="0" t="0" r="0" b="0"/>
            </a:stretch>
          </a:blipFill>
        </p:spPr>
      </p:sp>
      <p:sp>
        <p:nvSpPr>
          <p:cNvPr name="TextBox 12" id="12"/>
          <p:cNvSpPr txBox="true"/>
          <p:nvPr/>
        </p:nvSpPr>
        <p:spPr>
          <a:xfrm rot="0">
            <a:off x="3182662" y="1095375"/>
            <a:ext cx="5961338" cy="973724"/>
          </a:xfrm>
          <a:prstGeom prst="rect">
            <a:avLst/>
          </a:prstGeom>
        </p:spPr>
        <p:txBody>
          <a:bodyPr anchor="t" rtlCol="false" tIns="0" lIns="0" bIns="0" rIns="0">
            <a:spAutoFit/>
          </a:bodyPr>
          <a:lstStyle/>
          <a:p>
            <a:pPr algn="l">
              <a:lnSpc>
                <a:spcPts val="7534"/>
              </a:lnSpc>
            </a:pPr>
            <a:r>
              <a:rPr lang="en-US" sz="6849">
                <a:solidFill>
                  <a:srgbClr val="1A1B18"/>
                </a:solidFill>
                <a:latin typeface="Cormorant Garamond Bold"/>
              </a:rPr>
              <a:t>Node-red Flow</a:t>
            </a:r>
          </a:p>
        </p:txBody>
      </p:sp>
      <p:sp>
        <p:nvSpPr>
          <p:cNvPr name="TextBox 13" id="13"/>
          <p:cNvSpPr txBox="true"/>
          <p:nvPr/>
        </p:nvSpPr>
        <p:spPr>
          <a:xfrm rot="-5400000">
            <a:off x="-1230196" y="6771049"/>
            <a:ext cx="4688997" cy="285504"/>
          </a:xfrm>
          <a:prstGeom prst="rect">
            <a:avLst/>
          </a:prstGeom>
        </p:spPr>
        <p:txBody>
          <a:bodyPr anchor="t" rtlCol="false" tIns="0" lIns="0" bIns="0" rIns="0">
            <a:spAutoFit/>
          </a:bodyPr>
          <a:lstStyle/>
          <a:p>
            <a:pPr algn="l">
              <a:lnSpc>
                <a:spcPts val="2099"/>
              </a:lnSpc>
              <a:spcBef>
                <a:spcPct val="0"/>
              </a:spcBef>
            </a:pPr>
            <a:r>
              <a:rPr lang="en-US" sz="1499" spc="44">
                <a:solidFill>
                  <a:srgbClr val="1A1B18"/>
                </a:solidFill>
                <a:latin typeface="Overpass Light"/>
              </a:rPr>
              <a:t>SMART DOOR LOCK SYSTEM | IOT ARCHITECTURE</a:t>
            </a:r>
          </a:p>
        </p:txBody>
      </p:sp>
      <p:sp>
        <p:nvSpPr>
          <p:cNvPr name="Freeform 14" id="14"/>
          <p:cNvSpPr/>
          <p:nvPr/>
        </p:nvSpPr>
        <p:spPr>
          <a:xfrm flipH="false" flipV="false" rot="0">
            <a:off x="8708207" y="1220669"/>
            <a:ext cx="2123842" cy="656460"/>
          </a:xfrm>
          <a:custGeom>
            <a:avLst/>
            <a:gdLst/>
            <a:ahLst/>
            <a:cxnLst/>
            <a:rect r="r" b="b" t="t" l="l"/>
            <a:pathLst>
              <a:path h="656460" w="2123842">
                <a:moveTo>
                  <a:pt x="0" y="0"/>
                </a:moveTo>
                <a:lnTo>
                  <a:pt x="2123843" y="0"/>
                </a:lnTo>
                <a:lnTo>
                  <a:pt x="2123843" y="656461"/>
                </a:lnTo>
                <a:lnTo>
                  <a:pt x="0" y="6564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DAGGPmj-cQA</dc:identifier>
  <dcterms:modified xsi:type="dcterms:W3CDTF">2011-08-01T06:04:30Z</dcterms:modified>
  <cp:revision>1</cp:revision>
  <dc:title>English Version Smart Door Lock System</dc:title>
</cp:coreProperties>
</file>